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y="5143500" cx="9144000"/>
  <p:notesSz cx="6858000" cy="9144000"/>
  <p:embeddedFontLst>
    <p:embeddedFont>
      <p:font typeface="Roboto Thin"/>
      <p:regular r:id="rId74"/>
      <p:bold r:id="rId75"/>
      <p:italic r:id="rId76"/>
      <p:boldItalic r:id="rId77"/>
    </p:embeddedFont>
    <p:embeddedFont>
      <p:font typeface="Roboto Medium"/>
      <p:regular r:id="rId78"/>
      <p:bold r:id="rId79"/>
      <p:italic r:id="rId80"/>
      <p:boldItalic r:id="rId81"/>
    </p:embeddedFont>
    <p:embeddedFont>
      <p:font typeface="Roboto"/>
      <p:regular r:id="rId82"/>
      <p:bold r:id="rId83"/>
      <p:italic r:id="rId84"/>
      <p:boldItalic r:id="rId85"/>
    </p:embeddedFont>
    <p:embeddedFont>
      <p:font typeface="Inconsolata"/>
      <p:regular r:id="rId86"/>
      <p:bold r:id="rId87"/>
    </p:embeddedFont>
    <p:embeddedFont>
      <p:font typeface="Roboto Mono Light"/>
      <p:regular r:id="rId88"/>
      <p:bold r:id="rId89"/>
      <p:italic r:id="rId90"/>
      <p:boldItalic r:id="rId91"/>
    </p:embeddedFont>
    <p:embeddedFont>
      <p:font typeface="Roboto Light"/>
      <p:regular r:id="rId92"/>
      <p:bold r:id="rId93"/>
      <p:italic r:id="rId94"/>
      <p:boldItalic r:id="rId95"/>
    </p:embeddedFont>
    <p:embeddedFont>
      <p:font typeface="Roboto Mono"/>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856E3EA-D68D-4E91-BB53-6054B398C05B}">
  <a:tblStyle styleId="{0856E3EA-D68D-4E91-BB53-6054B398C05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obotoLight-boldItalic.fntdata"/><Relationship Id="rId94" Type="http://schemas.openxmlformats.org/officeDocument/2006/relationships/font" Target="fonts/RobotoLight-italic.fntdata"/><Relationship Id="rId97" Type="http://schemas.openxmlformats.org/officeDocument/2006/relationships/font" Target="fonts/RobotoMono-bold.fntdata"/><Relationship Id="rId96" Type="http://schemas.openxmlformats.org/officeDocument/2006/relationships/font" Target="fonts/RobotoMono-regular.fntdata"/><Relationship Id="rId11" Type="http://schemas.openxmlformats.org/officeDocument/2006/relationships/slide" Target="slides/slide6.xml"/><Relationship Id="rId99" Type="http://schemas.openxmlformats.org/officeDocument/2006/relationships/font" Target="fonts/RobotoMono-boldItalic.fntdata"/><Relationship Id="rId10" Type="http://schemas.openxmlformats.org/officeDocument/2006/relationships/slide" Target="slides/slide5.xml"/><Relationship Id="rId98" Type="http://schemas.openxmlformats.org/officeDocument/2006/relationships/font" Target="fonts/RobotoMono-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MonoLight-boldItalic.fntdata"/><Relationship Id="rId90" Type="http://schemas.openxmlformats.org/officeDocument/2006/relationships/font" Target="fonts/RobotoMonoLight-italic.fntdata"/><Relationship Id="rId93" Type="http://schemas.openxmlformats.org/officeDocument/2006/relationships/font" Target="fonts/RobotoLight-bold.fntdata"/><Relationship Id="rId92" Type="http://schemas.openxmlformats.org/officeDocument/2006/relationships/font" Target="fonts/RobotoLight-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Roboto-italic.fntdata"/><Relationship Id="rId83" Type="http://schemas.openxmlformats.org/officeDocument/2006/relationships/font" Target="fonts/Roboto-bold.fntdata"/><Relationship Id="rId86" Type="http://schemas.openxmlformats.org/officeDocument/2006/relationships/font" Target="fonts/Inconsolata-regular.fntdata"/><Relationship Id="rId85" Type="http://schemas.openxmlformats.org/officeDocument/2006/relationships/font" Target="fonts/Roboto-boldItalic.fntdata"/><Relationship Id="rId88" Type="http://schemas.openxmlformats.org/officeDocument/2006/relationships/font" Target="fonts/RobotoMonoLight-regular.fntdata"/><Relationship Id="rId87" Type="http://schemas.openxmlformats.org/officeDocument/2006/relationships/font" Target="fonts/Inconsolata-bold.fntdata"/><Relationship Id="rId89" Type="http://schemas.openxmlformats.org/officeDocument/2006/relationships/font" Target="fonts/RobotoMonoLight-bold.fntdata"/><Relationship Id="rId80" Type="http://schemas.openxmlformats.org/officeDocument/2006/relationships/font" Target="fonts/RobotoMedium-italic.fntdata"/><Relationship Id="rId82" Type="http://schemas.openxmlformats.org/officeDocument/2006/relationships/font" Target="fonts/Roboto-regular.fntdata"/><Relationship Id="rId81" Type="http://schemas.openxmlformats.org/officeDocument/2006/relationships/font" Target="fonts/Roboto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font" Target="fonts/RobotoThin-bold.fntdata"/><Relationship Id="rId74" Type="http://schemas.openxmlformats.org/officeDocument/2006/relationships/font" Target="fonts/RobotoThin-regular.fntdata"/><Relationship Id="rId77" Type="http://schemas.openxmlformats.org/officeDocument/2006/relationships/font" Target="fonts/RobotoThin-boldItalic.fntdata"/><Relationship Id="rId76" Type="http://schemas.openxmlformats.org/officeDocument/2006/relationships/font" Target="fonts/RobotoThin-italic.fntdata"/><Relationship Id="rId79" Type="http://schemas.openxmlformats.org/officeDocument/2006/relationships/font" Target="fonts/RobotoMedium-bold.fntdata"/><Relationship Id="rId78" Type="http://schemas.openxmlformats.org/officeDocument/2006/relationships/font" Target="fonts/RobotoMedium-regular.fntdata"/><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g480f0dd0a7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480f0dd0a7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Google Shape;1103;g5055ba466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5055ba466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3" name="Shape 1113"/>
        <p:cNvGrpSpPr/>
        <p:nvPr/>
      </p:nvGrpSpPr>
      <p:grpSpPr>
        <a:xfrm>
          <a:off x="0" y="0"/>
          <a:ext cx="0" cy="0"/>
          <a:chOff x="0" y="0"/>
          <a:chExt cx="0" cy="0"/>
        </a:xfrm>
      </p:grpSpPr>
      <p:sp>
        <p:nvSpPr>
          <p:cNvPr id="1114" name="Google Shape;1114;g480f0dd0a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480f0dd0a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0" name="Shape 1120"/>
        <p:cNvGrpSpPr/>
        <p:nvPr/>
      </p:nvGrpSpPr>
      <p:grpSpPr>
        <a:xfrm>
          <a:off x="0" y="0"/>
          <a:ext cx="0" cy="0"/>
          <a:chOff x="0" y="0"/>
          <a:chExt cx="0" cy="0"/>
        </a:xfrm>
      </p:grpSpPr>
      <p:sp>
        <p:nvSpPr>
          <p:cNvPr id="1121" name="Google Shape;1121;g4fda3a4f7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4fda3a4f7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g49c739f9f1_0_1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49c739f9f1_0_1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7" name="Shape 1137"/>
        <p:cNvGrpSpPr/>
        <p:nvPr/>
      </p:nvGrpSpPr>
      <p:grpSpPr>
        <a:xfrm>
          <a:off x="0" y="0"/>
          <a:ext cx="0" cy="0"/>
          <a:chOff x="0" y="0"/>
          <a:chExt cx="0" cy="0"/>
        </a:xfrm>
      </p:grpSpPr>
      <p:sp>
        <p:nvSpPr>
          <p:cNvPr id="1138" name="Google Shape;1138;g5055ba466e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5055ba466e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5" name="Shape 1145"/>
        <p:cNvGrpSpPr/>
        <p:nvPr/>
      </p:nvGrpSpPr>
      <p:grpSpPr>
        <a:xfrm>
          <a:off x="0" y="0"/>
          <a:ext cx="0" cy="0"/>
          <a:chOff x="0" y="0"/>
          <a:chExt cx="0" cy="0"/>
        </a:xfrm>
      </p:grpSpPr>
      <p:sp>
        <p:nvSpPr>
          <p:cNvPr id="1146" name="Google Shape;1146;g5055ba466e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5055ba466e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2" name="Shape 1152"/>
        <p:cNvGrpSpPr/>
        <p:nvPr/>
      </p:nvGrpSpPr>
      <p:grpSpPr>
        <a:xfrm>
          <a:off x="0" y="0"/>
          <a:ext cx="0" cy="0"/>
          <a:chOff x="0" y="0"/>
          <a:chExt cx="0" cy="0"/>
        </a:xfrm>
      </p:grpSpPr>
      <p:sp>
        <p:nvSpPr>
          <p:cNvPr id="1153" name="Google Shape;1153;g5055ba466e_1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5055ba466e_1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6" name="Shape 1176"/>
        <p:cNvGrpSpPr/>
        <p:nvPr/>
      </p:nvGrpSpPr>
      <p:grpSpPr>
        <a:xfrm>
          <a:off x="0" y="0"/>
          <a:ext cx="0" cy="0"/>
          <a:chOff x="0" y="0"/>
          <a:chExt cx="0" cy="0"/>
        </a:xfrm>
      </p:grpSpPr>
      <p:sp>
        <p:nvSpPr>
          <p:cNvPr id="1177" name="Google Shape;1177;g4d024196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4d024196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5" name="Shape 1185"/>
        <p:cNvGrpSpPr/>
        <p:nvPr/>
      </p:nvGrpSpPr>
      <p:grpSpPr>
        <a:xfrm>
          <a:off x="0" y="0"/>
          <a:ext cx="0" cy="0"/>
          <a:chOff x="0" y="0"/>
          <a:chExt cx="0" cy="0"/>
        </a:xfrm>
      </p:grpSpPr>
      <p:sp>
        <p:nvSpPr>
          <p:cNvPr id="1186" name="Google Shape;1186;g5055ba466e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5055ba466e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3" name="Shape 1193"/>
        <p:cNvGrpSpPr/>
        <p:nvPr/>
      </p:nvGrpSpPr>
      <p:grpSpPr>
        <a:xfrm>
          <a:off x="0" y="0"/>
          <a:ext cx="0" cy="0"/>
          <a:chOff x="0" y="0"/>
          <a:chExt cx="0" cy="0"/>
        </a:xfrm>
      </p:grpSpPr>
      <p:sp>
        <p:nvSpPr>
          <p:cNvPr id="1194" name="Google Shape;1194;g5055ba466e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5055ba466e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Google Shape;1022;g5055ba466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5055ba466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4d024196f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4d024196f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g5055ba466e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5055ba466e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5055ba466e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5055ba466e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Google Shape;1228;g5055ba466e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5055ba466e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6" name="Shape 1236"/>
        <p:cNvGrpSpPr/>
        <p:nvPr/>
      </p:nvGrpSpPr>
      <p:grpSpPr>
        <a:xfrm>
          <a:off x="0" y="0"/>
          <a:ext cx="0" cy="0"/>
          <a:chOff x="0" y="0"/>
          <a:chExt cx="0" cy="0"/>
        </a:xfrm>
      </p:grpSpPr>
      <p:sp>
        <p:nvSpPr>
          <p:cNvPr id="1237" name="Google Shape;1237;g5055ba466e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5055ba466e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7" name="Shape 1247"/>
        <p:cNvGrpSpPr/>
        <p:nvPr/>
      </p:nvGrpSpPr>
      <p:grpSpPr>
        <a:xfrm>
          <a:off x="0" y="0"/>
          <a:ext cx="0" cy="0"/>
          <a:chOff x="0" y="0"/>
          <a:chExt cx="0" cy="0"/>
        </a:xfrm>
      </p:grpSpPr>
      <p:sp>
        <p:nvSpPr>
          <p:cNvPr id="1248" name="Google Shape;1248;g5055ba466e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5055ba466e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Google Shape;1257;g5055ba466e_1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5055ba466e_1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g5055ba466e_1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5055ba466e_1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2" name="Shape 1272"/>
        <p:cNvGrpSpPr/>
        <p:nvPr/>
      </p:nvGrpSpPr>
      <p:grpSpPr>
        <a:xfrm>
          <a:off x="0" y="0"/>
          <a:ext cx="0" cy="0"/>
          <a:chOff x="0" y="0"/>
          <a:chExt cx="0" cy="0"/>
        </a:xfrm>
      </p:grpSpPr>
      <p:sp>
        <p:nvSpPr>
          <p:cNvPr id="1273" name="Google Shape;1273;g5055ba466e_1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5055ba466e_1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1" name="Shape 1281"/>
        <p:cNvGrpSpPr/>
        <p:nvPr/>
      </p:nvGrpSpPr>
      <p:grpSpPr>
        <a:xfrm>
          <a:off x="0" y="0"/>
          <a:ext cx="0" cy="0"/>
          <a:chOff x="0" y="0"/>
          <a:chExt cx="0" cy="0"/>
        </a:xfrm>
      </p:grpSpPr>
      <p:sp>
        <p:nvSpPr>
          <p:cNvPr id="1282" name="Google Shape;1282;g5055ba466e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5055ba466e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0" name="Shape 1030"/>
        <p:cNvGrpSpPr/>
        <p:nvPr/>
      </p:nvGrpSpPr>
      <p:grpSpPr>
        <a:xfrm>
          <a:off x="0" y="0"/>
          <a:ext cx="0" cy="0"/>
          <a:chOff x="0" y="0"/>
          <a:chExt cx="0" cy="0"/>
        </a:xfrm>
      </p:grpSpPr>
      <p:sp>
        <p:nvSpPr>
          <p:cNvPr id="1031" name="Google Shape;1031;g5055ba466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5055ba466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1" name="Shape 1291"/>
        <p:cNvGrpSpPr/>
        <p:nvPr/>
      </p:nvGrpSpPr>
      <p:grpSpPr>
        <a:xfrm>
          <a:off x="0" y="0"/>
          <a:ext cx="0" cy="0"/>
          <a:chOff x="0" y="0"/>
          <a:chExt cx="0" cy="0"/>
        </a:xfrm>
      </p:grpSpPr>
      <p:sp>
        <p:nvSpPr>
          <p:cNvPr id="1292" name="Google Shape;1292;g5055ba466e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5055ba466e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0" name="Shape 1300"/>
        <p:cNvGrpSpPr/>
        <p:nvPr/>
      </p:nvGrpSpPr>
      <p:grpSpPr>
        <a:xfrm>
          <a:off x="0" y="0"/>
          <a:ext cx="0" cy="0"/>
          <a:chOff x="0" y="0"/>
          <a:chExt cx="0" cy="0"/>
        </a:xfrm>
      </p:grpSpPr>
      <p:sp>
        <p:nvSpPr>
          <p:cNvPr id="1301" name="Google Shape;1301;g5055ba466e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5055ba466e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1" name="Shape 1311"/>
        <p:cNvGrpSpPr/>
        <p:nvPr/>
      </p:nvGrpSpPr>
      <p:grpSpPr>
        <a:xfrm>
          <a:off x="0" y="0"/>
          <a:ext cx="0" cy="0"/>
          <a:chOff x="0" y="0"/>
          <a:chExt cx="0" cy="0"/>
        </a:xfrm>
      </p:grpSpPr>
      <p:sp>
        <p:nvSpPr>
          <p:cNvPr id="1312" name="Google Shape;1312;g5055ba466e_1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5055ba466e_1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Google Shape;1321;g5055ba466e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5055ba466e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0" name="Shape 1330"/>
        <p:cNvGrpSpPr/>
        <p:nvPr/>
      </p:nvGrpSpPr>
      <p:grpSpPr>
        <a:xfrm>
          <a:off x="0" y="0"/>
          <a:ext cx="0" cy="0"/>
          <a:chOff x="0" y="0"/>
          <a:chExt cx="0" cy="0"/>
        </a:xfrm>
      </p:grpSpPr>
      <p:sp>
        <p:nvSpPr>
          <p:cNvPr id="1331" name="Google Shape;1331;g4fda3a4f79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4fda3a4f79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9" name="Shape 1339"/>
        <p:cNvGrpSpPr/>
        <p:nvPr/>
      </p:nvGrpSpPr>
      <p:grpSpPr>
        <a:xfrm>
          <a:off x="0" y="0"/>
          <a:ext cx="0" cy="0"/>
          <a:chOff x="0" y="0"/>
          <a:chExt cx="0" cy="0"/>
        </a:xfrm>
      </p:grpSpPr>
      <p:sp>
        <p:nvSpPr>
          <p:cNvPr id="1340" name="Google Shape;1340;g505ddd6f2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505ddd6f2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0" name="Shape 1350"/>
        <p:cNvGrpSpPr/>
        <p:nvPr/>
      </p:nvGrpSpPr>
      <p:grpSpPr>
        <a:xfrm>
          <a:off x="0" y="0"/>
          <a:ext cx="0" cy="0"/>
          <a:chOff x="0" y="0"/>
          <a:chExt cx="0" cy="0"/>
        </a:xfrm>
      </p:grpSpPr>
      <p:sp>
        <p:nvSpPr>
          <p:cNvPr id="1351" name="Google Shape;1351;g505ddd6f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505ddd6f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8" name="Shape 1358"/>
        <p:cNvGrpSpPr/>
        <p:nvPr/>
      </p:nvGrpSpPr>
      <p:grpSpPr>
        <a:xfrm>
          <a:off x="0" y="0"/>
          <a:ext cx="0" cy="0"/>
          <a:chOff x="0" y="0"/>
          <a:chExt cx="0" cy="0"/>
        </a:xfrm>
      </p:grpSpPr>
      <p:sp>
        <p:nvSpPr>
          <p:cNvPr id="1359" name="Google Shape;1359;g5055ba466e_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5055ba466e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5" name="Shape 1365"/>
        <p:cNvGrpSpPr/>
        <p:nvPr/>
      </p:nvGrpSpPr>
      <p:grpSpPr>
        <a:xfrm>
          <a:off x="0" y="0"/>
          <a:ext cx="0" cy="0"/>
          <a:chOff x="0" y="0"/>
          <a:chExt cx="0" cy="0"/>
        </a:xfrm>
      </p:grpSpPr>
      <p:sp>
        <p:nvSpPr>
          <p:cNvPr id="1366" name="Google Shape;1366;g5055ba466e_1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5055ba466e_1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3" name="Shape 1373"/>
        <p:cNvGrpSpPr/>
        <p:nvPr/>
      </p:nvGrpSpPr>
      <p:grpSpPr>
        <a:xfrm>
          <a:off x="0" y="0"/>
          <a:ext cx="0" cy="0"/>
          <a:chOff x="0" y="0"/>
          <a:chExt cx="0" cy="0"/>
        </a:xfrm>
      </p:grpSpPr>
      <p:sp>
        <p:nvSpPr>
          <p:cNvPr id="1374" name="Google Shape;1374;g5055ba466e_1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5055ba466e_1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g4fda3a4f79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4fda3a4f79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1" name="Shape 1381"/>
        <p:cNvGrpSpPr/>
        <p:nvPr/>
      </p:nvGrpSpPr>
      <p:grpSpPr>
        <a:xfrm>
          <a:off x="0" y="0"/>
          <a:ext cx="0" cy="0"/>
          <a:chOff x="0" y="0"/>
          <a:chExt cx="0" cy="0"/>
        </a:xfrm>
      </p:grpSpPr>
      <p:sp>
        <p:nvSpPr>
          <p:cNvPr id="1382" name="Google Shape;1382;g4fda3a4f79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4fda3a4f79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1" name="Shape 1391"/>
        <p:cNvGrpSpPr/>
        <p:nvPr/>
      </p:nvGrpSpPr>
      <p:grpSpPr>
        <a:xfrm>
          <a:off x="0" y="0"/>
          <a:ext cx="0" cy="0"/>
          <a:chOff x="0" y="0"/>
          <a:chExt cx="0" cy="0"/>
        </a:xfrm>
      </p:grpSpPr>
      <p:sp>
        <p:nvSpPr>
          <p:cNvPr id="1392" name="Google Shape;1392;g5055ba466e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5055ba466e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Google Shape;1399;g5055ba466e_1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5055ba466e_1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6" name="Shape 1406"/>
        <p:cNvGrpSpPr/>
        <p:nvPr/>
      </p:nvGrpSpPr>
      <p:grpSpPr>
        <a:xfrm>
          <a:off x="0" y="0"/>
          <a:ext cx="0" cy="0"/>
          <a:chOff x="0" y="0"/>
          <a:chExt cx="0" cy="0"/>
        </a:xfrm>
      </p:grpSpPr>
      <p:sp>
        <p:nvSpPr>
          <p:cNvPr id="1407" name="Google Shape;1407;g5055ba466e_1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5055ba466e_1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3" name="Shape 1423"/>
        <p:cNvGrpSpPr/>
        <p:nvPr/>
      </p:nvGrpSpPr>
      <p:grpSpPr>
        <a:xfrm>
          <a:off x="0" y="0"/>
          <a:ext cx="0" cy="0"/>
          <a:chOff x="0" y="0"/>
          <a:chExt cx="0" cy="0"/>
        </a:xfrm>
      </p:grpSpPr>
      <p:sp>
        <p:nvSpPr>
          <p:cNvPr id="1424" name="Google Shape;1424;g5055ba466e_1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5055ba466e_1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1" name="Shape 1431"/>
        <p:cNvGrpSpPr/>
        <p:nvPr/>
      </p:nvGrpSpPr>
      <p:grpSpPr>
        <a:xfrm>
          <a:off x="0" y="0"/>
          <a:ext cx="0" cy="0"/>
          <a:chOff x="0" y="0"/>
          <a:chExt cx="0" cy="0"/>
        </a:xfrm>
      </p:grpSpPr>
      <p:sp>
        <p:nvSpPr>
          <p:cNvPr id="1432" name="Google Shape;1432;g5055ba466e_1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5055ba466e_1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9" name="Shape 1439"/>
        <p:cNvGrpSpPr/>
        <p:nvPr/>
      </p:nvGrpSpPr>
      <p:grpSpPr>
        <a:xfrm>
          <a:off x="0" y="0"/>
          <a:ext cx="0" cy="0"/>
          <a:chOff x="0" y="0"/>
          <a:chExt cx="0" cy="0"/>
        </a:xfrm>
      </p:grpSpPr>
      <p:sp>
        <p:nvSpPr>
          <p:cNvPr id="1440" name="Google Shape;1440;g4fda3a4f79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4fda3a4f79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9" name="Shape 1449"/>
        <p:cNvGrpSpPr/>
        <p:nvPr/>
      </p:nvGrpSpPr>
      <p:grpSpPr>
        <a:xfrm>
          <a:off x="0" y="0"/>
          <a:ext cx="0" cy="0"/>
          <a:chOff x="0" y="0"/>
          <a:chExt cx="0" cy="0"/>
        </a:xfrm>
      </p:grpSpPr>
      <p:sp>
        <p:nvSpPr>
          <p:cNvPr id="1450" name="Google Shape;1450;g505ddd6f2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505ddd6f2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6" name="Shape 1456"/>
        <p:cNvGrpSpPr/>
        <p:nvPr/>
      </p:nvGrpSpPr>
      <p:grpSpPr>
        <a:xfrm>
          <a:off x="0" y="0"/>
          <a:ext cx="0" cy="0"/>
          <a:chOff x="0" y="0"/>
          <a:chExt cx="0" cy="0"/>
        </a:xfrm>
      </p:grpSpPr>
      <p:sp>
        <p:nvSpPr>
          <p:cNvPr id="1457" name="Google Shape;1457;g5055ba466e_1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5055ba466e_1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0" name="Shape 1460"/>
        <p:cNvGrpSpPr/>
        <p:nvPr/>
      </p:nvGrpSpPr>
      <p:grpSpPr>
        <a:xfrm>
          <a:off x="0" y="0"/>
          <a:ext cx="0" cy="0"/>
          <a:chOff x="0" y="0"/>
          <a:chExt cx="0" cy="0"/>
        </a:xfrm>
      </p:grpSpPr>
      <p:sp>
        <p:nvSpPr>
          <p:cNvPr id="1461" name="Google Shape;1461;g5055ba466e_1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5055ba466e_1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5055ba466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5055ba466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8" name="Shape 1468"/>
        <p:cNvGrpSpPr/>
        <p:nvPr/>
      </p:nvGrpSpPr>
      <p:grpSpPr>
        <a:xfrm>
          <a:off x="0" y="0"/>
          <a:ext cx="0" cy="0"/>
          <a:chOff x="0" y="0"/>
          <a:chExt cx="0" cy="0"/>
        </a:xfrm>
      </p:grpSpPr>
      <p:sp>
        <p:nvSpPr>
          <p:cNvPr id="1469" name="Google Shape;1469;g5055ba466e_1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5055ba466e_1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5" name="Shape 1485"/>
        <p:cNvGrpSpPr/>
        <p:nvPr/>
      </p:nvGrpSpPr>
      <p:grpSpPr>
        <a:xfrm>
          <a:off x="0" y="0"/>
          <a:ext cx="0" cy="0"/>
          <a:chOff x="0" y="0"/>
          <a:chExt cx="0" cy="0"/>
        </a:xfrm>
      </p:grpSpPr>
      <p:sp>
        <p:nvSpPr>
          <p:cNvPr id="1486" name="Google Shape;1486;g5055ba466e_1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5055ba466e_1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9" name="Shape 1499"/>
        <p:cNvGrpSpPr/>
        <p:nvPr/>
      </p:nvGrpSpPr>
      <p:grpSpPr>
        <a:xfrm>
          <a:off x="0" y="0"/>
          <a:ext cx="0" cy="0"/>
          <a:chOff x="0" y="0"/>
          <a:chExt cx="0" cy="0"/>
        </a:xfrm>
      </p:grpSpPr>
      <p:sp>
        <p:nvSpPr>
          <p:cNvPr id="1500" name="Google Shape;1500;g5055ba466e_1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5055ba466e_1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g5055ba466e_1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5055ba466e_1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7" name="Shape 1517"/>
        <p:cNvGrpSpPr/>
        <p:nvPr/>
      </p:nvGrpSpPr>
      <p:grpSpPr>
        <a:xfrm>
          <a:off x="0" y="0"/>
          <a:ext cx="0" cy="0"/>
          <a:chOff x="0" y="0"/>
          <a:chExt cx="0" cy="0"/>
        </a:xfrm>
      </p:grpSpPr>
      <p:sp>
        <p:nvSpPr>
          <p:cNvPr id="1518" name="Google Shape;1518;g5055ba466e_1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5055ba466e_1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5" name="Shape 1525"/>
        <p:cNvGrpSpPr/>
        <p:nvPr/>
      </p:nvGrpSpPr>
      <p:grpSpPr>
        <a:xfrm>
          <a:off x="0" y="0"/>
          <a:ext cx="0" cy="0"/>
          <a:chOff x="0" y="0"/>
          <a:chExt cx="0" cy="0"/>
        </a:xfrm>
      </p:grpSpPr>
      <p:sp>
        <p:nvSpPr>
          <p:cNvPr id="1526" name="Google Shape;1526;g4fda3a4f79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4fda3a4f79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5" name="Shape 1535"/>
        <p:cNvGrpSpPr/>
        <p:nvPr/>
      </p:nvGrpSpPr>
      <p:grpSpPr>
        <a:xfrm>
          <a:off x="0" y="0"/>
          <a:ext cx="0" cy="0"/>
          <a:chOff x="0" y="0"/>
          <a:chExt cx="0" cy="0"/>
        </a:xfrm>
      </p:grpSpPr>
      <p:sp>
        <p:nvSpPr>
          <p:cNvPr id="1536" name="Google Shape;1536;g5055ba466e_1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5055ba466e_1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2" name="Shape 1542"/>
        <p:cNvGrpSpPr/>
        <p:nvPr/>
      </p:nvGrpSpPr>
      <p:grpSpPr>
        <a:xfrm>
          <a:off x="0" y="0"/>
          <a:ext cx="0" cy="0"/>
          <a:chOff x="0" y="0"/>
          <a:chExt cx="0" cy="0"/>
        </a:xfrm>
      </p:grpSpPr>
      <p:sp>
        <p:nvSpPr>
          <p:cNvPr id="1543" name="Google Shape;1543;g5055ba466e_1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5055ba466e_1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0" name="Shape 1550"/>
        <p:cNvGrpSpPr/>
        <p:nvPr/>
      </p:nvGrpSpPr>
      <p:grpSpPr>
        <a:xfrm>
          <a:off x="0" y="0"/>
          <a:ext cx="0" cy="0"/>
          <a:chOff x="0" y="0"/>
          <a:chExt cx="0" cy="0"/>
        </a:xfrm>
      </p:grpSpPr>
      <p:sp>
        <p:nvSpPr>
          <p:cNvPr id="1551" name="Google Shape;1551;g5055ba466e_1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5055ba466e_1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6" name="Shape 1566"/>
        <p:cNvGrpSpPr/>
        <p:nvPr/>
      </p:nvGrpSpPr>
      <p:grpSpPr>
        <a:xfrm>
          <a:off x="0" y="0"/>
          <a:ext cx="0" cy="0"/>
          <a:chOff x="0" y="0"/>
          <a:chExt cx="0" cy="0"/>
        </a:xfrm>
      </p:grpSpPr>
      <p:sp>
        <p:nvSpPr>
          <p:cNvPr id="1567" name="Google Shape;1567;g5055ba466e_1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5055ba466e_1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5055ba466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5055ba466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8" name="Shape 1588"/>
        <p:cNvGrpSpPr/>
        <p:nvPr/>
      </p:nvGrpSpPr>
      <p:grpSpPr>
        <a:xfrm>
          <a:off x="0" y="0"/>
          <a:ext cx="0" cy="0"/>
          <a:chOff x="0" y="0"/>
          <a:chExt cx="0" cy="0"/>
        </a:xfrm>
      </p:grpSpPr>
      <p:sp>
        <p:nvSpPr>
          <p:cNvPr id="1589" name="Google Shape;1589;g5055ba466e_1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5055ba466e_1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1" name="Shape 1601"/>
        <p:cNvGrpSpPr/>
        <p:nvPr/>
      </p:nvGrpSpPr>
      <p:grpSpPr>
        <a:xfrm>
          <a:off x="0" y="0"/>
          <a:ext cx="0" cy="0"/>
          <a:chOff x="0" y="0"/>
          <a:chExt cx="0" cy="0"/>
        </a:xfrm>
      </p:grpSpPr>
      <p:sp>
        <p:nvSpPr>
          <p:cNvPr id="1602" name="Google Shape;1602;g5055ba466e_1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5055ba466e_1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9" name="Shape 1609"/>
        <p:cNvGrpSpPr/>
        <p:nvPr/>
      </p:nvGrpSpPr>
      <p:grpSpPr>
        <a:xfrm>
          <a:off x="0" y="0"/>
          <a:ext cx="0" cy="0"/>
          <a:chOff x="0" y="0"/>
          <a:chExt cx="0" cy="0"/>
        </a:xfrm>
      </p:grpSpPr>
      <p:sp>
        <p:nvSpPr>
          <p:cNvPr id="1610" name="Google Shape;1610;g5055ba466e_1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5055ba466e_1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7" name="Shape 1617"/>
        <p:cNvGrpSpPr/>
        <p:nvPr/>
      </p:nvGrpSpPr>
      <p:grpSpPr>
        <a:xfrm>
          <a:off x="0" y="0"/>
          <a:ext cx="0" cy="0"/>
          <a:chOff x="0" y="0"/>
          <a:chExt cx="0" cy="0"/>
        </a:xfrm>
      </p:grpSpPr>
      <p:sp>
        <p:nvSpPr>
          <p:cNvPr id="1618" name="Google Shape;1618;g4fda3a4f79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4fda3a4f79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7" name="Shape 1627"/>
        <p:cNvGrpSpPr/>
        <p:nvPr/>
      </p:nvGrpSpPr>
      <p:grpSpPr>
        <a:xfrm>
          <a:off x="0" y="0"/>
          <a:ext cx="0" cy="0"/>
          <a:chOff x="0" y="0"/>
          <a:chExt cx="0" cy="0"/>
        </a:xfrm>
      </p:grpSpPr>
      <p:sp>
        <p:nvSpPr>
          <p:cNvPr id="1628" name="Google Shape;1628;g4fda3a4f79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4fda3a4f79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0" name="Shape 1640"/>
        <p:cNvGrpSpPr/>
        <p:nvPr/>
      </p:nvGrpSpPr>
      <p:grpSpPr>
        <a:xfrm>
          <a:off x="0" y="0"/>
          <a:ext cx="0" cy="0"/>
          <a:chOff x="0" y="0"/>
          <a:chExt cx="0" cy="0"/>
        </a:xfrm>
      </p:grpSpPr>
      <p:sp>
        <p:nvSpPr>
          <p:cNvPr id="1641" name="Google Shape;1641;g5055ba466e_1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5055ba466e_1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2" name="Shape 1672"/>
        <p:cNvGrpSpPr/>
        <p:nvPr/>
      </p:nvGrpSpPr>
      <p:grpSpPr>
        <a:xfrm>
          <a:off x="0" y="0"/>
          <a:ext cx="0" cy="0"/>
          <a:chOff x="0" y="0"/>
          <a:chExt cx="0" cy="0"/>
        </a:xfrm>
      </p:grpSpPr>
      <p:sp>
        <p:nvSpPr>
          <p:cNvPr id="1673" name="Google Shape;1673;g5055ba466e_1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5055ba466e_1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0" name="Shape 1680"/>
        <p:cNvGrpSpPr/>
        <p:nvPr/>
      </p:nvGrpSpPr>
      <p:grpSpPr>
        <a:xfrm>
          <a:off x="0" y="0"/>
          <a:ext cx="0" cy="0"/>
          <a:chOff x="0" y="0"/>
          <a:chExt cx="0" cy="0"/>
        </a:xfrm>
      </p:grpSpPr>
      <p:sp>
        <p:nvSpPr>
          <p:cNvPr id="1681" name="Google Shape;1681;g4d024196f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4d024196f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9" name="Shape 1689"/>
        <p:cNvGrpSpPr/>
        <p:nvPr/>
      </p:nvGrpSpPr>
      <p:grpSpPr>
        <a:xfrm>
          <a:off x="0" y="0"/>
          <a:ext cx="0" cy="0"/>
          <a:chOff x="0" y="0"/>
          <a:chExt cx="0" cy="0"/>
        </a:xfrm>
      </p:grpSpPr>
      <p:sp>
        <p:nvSpPr>
          <p:cNvPr id="1690" name="Google Shape;1690;g5055ba466e_1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5055ba466e_1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Google Shape;1074;g5055ba466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5055ba466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5" name="Shape 1085"/>
        <p:cNvGrpSpPr/>
        <p:nvPr/>
      </p:nvGrpSpPr>
      <p:grpSpPr>
        <a:xfrm>
          <a:off x="0" y="0"/>
          <a:ext cx="0" cy="0"/>
          <a:chOff x="0" y="0"/>
          <a:chExt cx="0" cy="0"/>
        </a:xfrm>
      </p:grpSpPr>
      <p:sp>
        <p:nvSpPr>
          <p:cNvPr id="1086" name="Google Shape;1086;g5055ba466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5055ba466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5" name="Shape 1095"/>
        <p:cNvGrpSpPr/>
        <p:nvPr/>
      </p:nvGrpSpPr>
      <p:grpSpPr>
        <a:xfrm>
          <a:off x="0" y="0"/>
          <a:ext cx="0" cy="0"/>
          <a:chOff x="0" y="0"/>
          <a:chExt cx="0" cy="0"/>
        </a:xfrm>
      </p:grpSpPr>
      <p:sp>
        <p:nvSpPr>
          <p:cNvPr id="1096" name="Google Shape;1096;g5055ba466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5055ba466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8.png"/><Relationship Id="rId4" Type="http://schemas.openxmlformats.org/officeDocument/2006/relationships/image" Target="../media/image9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8.png"/><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6.png"/><Relationship Id="rId4" Type="http://schemas.openxmlformats.org/officeDocument/2006/relationships/image" Target="../media/image7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6.png"/><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3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30.png"/><Relationship Id="rId6" Type="http://schemas.openxmlformats.org/officeDocument/2006/relationships/image" Target="../media/image2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31.png"/><Relationship Id="rId6"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41.png"/><Relationship Id="rId4" Type="http://schemas.openxmlformats.org/officeDocument/2006/relationships/image" Target="../media/image51.png"/><Relationship Id="rId5" Type="http://schemas.openxmlformats.org/officeDocument/2006/relationships/image" Target="../media/image3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44.png"/><Relationship Id="rId4" Type="http://schemas.openxmlformats.org/officeDocument/2006/relationships/image" Target="../media/image46.png"/><Relationship Id="rId5" Type="http://schemas.openxmlformats.org/officeDocument/2006/relationships/image" Target="../media/image50.png"/><Relationship Id="rId6" Type="http://schemas.openxmlformats.org/officeDocument/2006/relationships/image" Target="../media/image4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4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42.png"/><Relationship Id="rId7" Type="http://schemas.openxmlformats.org/officeDocument/2006/relationships/image" Target="../media/image4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52.png"/><Relationship Id="rId4" Type="http://schemas.openxmlformats.org/officeDocument/2006/relationships/image" Target="../media/image89.png"/><Relationship Id="rId5" Type="http://schemas.openxmlformats.org/officeDocument/2006/relationships/image" Target="../media/image64.png"/><Relationship Id="rId6" Type="http://schemas.openxmlformats.org/officeDocument/2006/relationships/image" Target="../media/image5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7.png"/><Relationship Id="rId4" Type="http://schemas.openxmlformats.org/officeDocument/2006/relationships/image" Target="../media/image53.png"/><Relationship Id="rId5" Type="http://schemas.openxmlformats.org/officeDocument/2006/relationships/image" Target="../media/image6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59.png"/><Relationship Id="rId4" Type="http://schemas.openxmlformats.org/officeDocument/2006/relationships/image" Target="../media/image54.png"/><Relationship Id="rId5" Type="http://schemas.openxmlformats.org/officeDocument/2006/relationships/image" Target="../media/image61.png"/><Relationship Id="rId6" Type="http://schemas.openxmlformats.org/officeDocument/2006/relationships/image" Target="../media/image58.png"/><Relationship Id="rId7" Type="http://schemas.openxmlformats.org/officeDocument/2006/relationships/image" Target="../media/image67.png"/><Relationship Id="rId8" Type="http://schemas.openxmlformats.org/officeDocument/2006/relationships/image" Target="../media/image7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73.png"/><Relationship Id="rId4" Type="http://schemas.openxmlformats.org/officeDocument/2006/relationships/image" Target="../media/image65.png"/><Relationship Id="rId5" Type="http://schemas.openxmlformats.org/officeDocument/2006/relationships/image" Target="../media/image69.png"/><Relationship Id="rId6" Type="http://schemas.openxmlformats.org/officeDocument/2006/relationships/image" Target="../media/image71.png"/><Relationship Id="rId7" Type="http://schemas.openxmlformats.org/officeDocument/2006/relationships/image" Target="../media/image75.png"/><Relationship Id="rId8" Type="http://schemas.openxmlformats.org/officeDocument/2006/relationships/image" Target="../media/image10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84.png"/><Relationship Id="rId4" Type="http://schemas.openxmlformats.org/officeDocument/2006/relationships/image" Target="../media/image74.png"/><Relationship Id="rId5" Type="http://schemas.openxmlformats.org/officeDocument/2006/relationships/image" Target="../media/image72.png"/><Relationship Id="rId6" Type="http://schemas.openxmlformats.org/officeDocument/2006/relationships/image" Target="../media/image7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80.png"/><Relationship Id="rId4" Type="http://schemas.openxmlformats.org/officeDocument/2006/relationships/image" Target="../media/image86.png"/><Relationship Id="rId9" Type="http://schemas.openxmlformats.org/officeDocument/2006/relationships/image" Target="../media/image97.png"/><Relationship Id="rId5" Type="http://schemas.openxmlformats.org/officeDocument/2006/relationships/image" Target="../media/image82.png"/><Relationship Id="rId6" Type="http://schemas.openxmlformats.org/officeDocument/2006/relationships/image" Target="../media/image85.png"/><Relationship Id="rId7" Type="http://schemas.openxmlformats.org/officeDocument/2006/relationships/image" Target="../media/image76.png"/><Relationship Id="rId8" Type="http://schemas.openxmlformats.org/officeDocument/2006/relationships/image" Target="../media/image8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 Id="rId3" Type="http://schemas.openxmlformats.org/officeDocument/2006/relationships/image" Target="../media/image79.png"/><Relationship Id="rId4" Type="http://schemas.openxmlformats.org/officeDocument/2006/relationships/image" Target="../media/image91.png"/><Relationship Id="rId9" Type="http://schemas.openxmlformats.org/officeDocument/2006/relationships/image" Target="../media/image104.png"/><Relationship Id="rId5" Type="http://schemas.openxmlformats.org/officeDocument/2006/relationships/image" Target="../media/image114.png"/><Relationship Id="rId6" Type="http://schemas.openxmlformats.org/officeDocument/2006/relationships/image" Target="../media/image87.png"/><Relationship Id="rId7" Type="http://schemas.openxmlformats.org/officeDocument/2006/relationships/image" Target="../media/image90.png"/><Relationship Id="rId8" Type="http://schemas.openxmlformats.org/officeDocument/2006/relationships/image" Target="../media/image8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 Id="rId3" Type="http://schemas.openxmlformats.org/officeDocument/2006/relationships/image" Target="../media/image10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png"/><Relationship Id="rId3" Type="http://schemas.openxmlformats.org/officeDocument/2006/relationships/image" Target="../media/image10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1.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0.png"/><Relationship Id="rId4" Type="http://schemas.openxmlformats.org/officeDocument/2006/relationships/image" Target="../media/image1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hyperlink" Target="https://www.python.org/download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hyperlink" Target="https://code.visualstudio.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hyperlink" Target="https://code.visualstudio.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0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0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9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0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0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0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0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39.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9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39.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9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39.png"/><Relationship Id="rId4" Type="http://schemas.openxmlformats.org/officeDocument/2006/relationships/image" Target="../media/image19.png"/><Relationship Id="rId5" Type="http://schemas.openxmlformats.org/officeDocument/2006/relationships/image" Target="../media/image9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10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49.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9.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10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1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9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8" name="Shape 1018"/>
        <p:cNvGrpSpPr/>
        <p:nvPr/>
      </p:nvGrpSpPr>
      <p:grpSpPr>
        <a:xfrm>
          <a:off x="0" y="0"/>
          <a:ext cx="0" cy="0"/>
          <a:chOff x="0" y="0"/>
          <a:chExt cx="0" cy="0"/>
        </a:xfrm>
      </p:grpSpPr>
      <p:sp>
        <p:nvSpPr>
          <p:cNvPr id="1019" name="Google Shape;1019;p52"/>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3: Day 1</a:t>
            </a:r>
            <a:endParaRPr/>
          </a:p>
        </p:txBody>
      </p:sp>
      <p:sp>
        <p:nvSpPr>
          <p:cNvPr id="1020" name="Google Shape;1020;p52"/>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solidFill>
                  <a:schemeClr val="dk1"/>
                </a:solidFill>
              </a:rPr>
              <a:t>Power of Python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5" name="Shape 1105"/>
        <p:cNvGrpSpPr/>
        <p:nvPr/>
      </p:nvGrpSpPr>
      <p:grpSpPr>
        <a:xfrm>
          <a:off x="0" y="0"/>
          <a:ext cx="0" cy="0"/>
          <a:chOff x="0" y="0"/>
          <a:chExt cx="0" cy="0"/>
        </a:xfrm>
      </p:grpSpPr>
      <p:graphicFrame>
        <p:nvGraphicFramePr>
          <p:cNvPr id="1106" name="Google Shape;1106;p61"/>
          <p:cNvGraphicFramePr/>
          <p:nvPr/>
        </p:nvGraphicFramePr>
        <p:xfrm>
          <a:off x="464850" y="1301550"/>
          <a:ext cx="3000000" cy="3000000"/>
        </p:xfrm>
        <a:graphic>
          <a:graphicData uri="http://schemas.openxmlformats.org/drawingml/2006/table">
            <a:tbl>
              <a:tblPr>
                <a:noFill/>
                <a:tableStyleId>{0856E3EA-D68D-4E91-BB53-6054B398C05B}</a:tableStyleId>
              </a:tblPr>
              <a:tblGrid>
                <a:gridCol w="3956375"/>
                <a:gridCol w="4015525"/>
              </a:tblGrid>
              <a:tr h="3354325">
                <a:tc>
                  <a:txBody>
                    <a:bodyPr/>
                    <a:lstStyle/>
                    <a:p>
                      <a:pPr indent="0" lvl="0" marL="0" rtl="0" algn="l">
                        <a:spcBef>
                          <a:spcPts val="0"/>
                        </a:spcBef>
                        <a:spcAft>
                          <a:spcPts val="0"/>
                        </a:spcAft>
                        <a:buNone/>
                      </a:pPr>
                      <a:r>
                        <a:rPr b="1" lang="en" sz="1800">
                          <a:latin typeface="Roboto"/>
                          <a:ea typeface="Roboto"/>
                          <a:cs typeface="Roboto"/>
                          <a:sym typeface="Roboto"/>
                        </a:rPr>
                        <a:t>Bash/Shell Scripts/Unix</a:t>
                      </a:r>
                      <a:r>
                        <a:rPr lang="en" sz="1800">
                          <a:latin typeface="Roboto Light"/>
                          <a:ea typeface="Roboto Light"/>
                          <a:cs typeface="Roboto Light"/>
                          <a:sym typeface="Roboto Light"/>
                        </a:rPr>
                        <a:t> are used </a:t>
                      </a:r>
                      <a:br>
                        <a:rPr lang="en" sz="1800">
                          <a:latin typeface="Roboto Light"/>
                          <a:ea typeface="Roboto Light"/>
                          <a:cs typeface="Roboto Light"/>
                          <a:sym typeface="Roboto Light"/>
                        </a:rPr>
                      </a:br>
                      <a:r>
                        <a:rPr lang="en" sz="1800">
                          <a:latin typeface="Roboto Light"/>
                          <a:ea typeface="Roboto Light"/>
                          <a:cs typeface="Roboto Light"/>
                          <a:sym typeface="Roboto Light"/>
                        </a:rPr>
                        <a:t>for OS-level interaction, dealing with processes, and interacting with the file system.</a:t>
                      </a:r>
                      <a:endParaRPr sz="1800">
                        <a:latin typeface="Roboto Light"/>
                        <a:ea typeface="Roboto Light"/>
                        <a:cs typeface="Roboto Light"/>
                        <a:sym typeface="Roboto Light"/>
                      </a:endParaRPr>
                    </a:p>
                  </a:txBody>
                  <a:tcPr marT="182875" marB="0" marR="91425" marL="182875">
                    <a:solidFill>
                      <a:schemeClr val="lt2"/>
                    </a:solidFill>
                  </a:tcPr>
                </a:tc>
                <a:tc>
                  <a:txBody>
                    <a:bodyPr/>
                    <a:lstStyle/>
                    <a:p>
                      <a:pPr indent="0" lvl="0" marL="0" rtl="0" algn="l">
                        <a:spcBef>
                          <a:spcPts val="0"/>
                        </a:spcBef>
                        <a:spcAft>
                          <a:spcPts val="0"/>
                        </a:spcAft>
                        <a:buNone/>
                      </a:pPr>
                      <a:r>
                        <a:rPr b="1" lang="en" sz="1800">
                          <a:latin typeface="Roboto"/>
                          <a:ea typeface="Roboto"/>
                          <a:cs typeface="Roboto"/>
                          <a:sym typeface="Roboto"/>
                        </a:rPr>
                        <a:t>Python</a:t>
                      </a:r>
                      <a:r>
                        <a:rPr lang="en" sz="1800">
                          <a:latin typeface="Roboto Light"/>
                          <a:ea typeface="Roboto Light"/>
                          <a:cs typeface="Roboto Light"/>
                          <a:sym typeface="Roboto Light"/>
                        </a:rPr>
                        <a:t> is preferred for simple or complex logic-based applications, </a:t>
                      </a:r>
                      <a:br>
                        <a:rPr lang="en" sz="1800">
                          <a:latin typeface="Roboto Light"/>
                          <a:ea typeface="Roboto Light"/>
                          <a:cs typeface="Roboto Light"/>
                          <a:sym typeface="Roboto Light"/>
                        </a:rPr>
                      </a:br>
                      <a:r>
                        <a:rPr lang="en" sz="1800">
                          <a:latin typeface="Roboto Light"/>
                          <a:ea typeface="Roboto Light"/>
                          <a:cs typeface="Roboto Light"/>
                          <a:sym typeface="Roboto Light"/>
                        </a:rPr>
                        <a:t>and for automating complex tasks.</a:t>
                      </a:r>
                      <a:endParaRPr sz="1800">
                        <a:latin typeface="Roboto Light"/>
                        <a:ea typeface="Roboto Light"/>
                        <a:cs typeface="Roboto Light"/>
                        <a:sym typeface="Roboto Light"/>
                      </a:endParaRPr>
                    </a:p>
                  </a:txBody>
                  <a:tcPr marT="182875" marB="0" marR="91425" marL="182875"/>
                </a:tc>
              </a:tr>
            </a:tbl>
          </a:graphicData>
        </a:graphic>
      </p:graphicFrame>
      <p:sp>
        <p:nvSpPr>
          <p:cNvPr id="1107" name="Google Shape;1107;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Bash vs. Python</a:t>
            </a:r>
            <a:endParaRPr/>
          </a:p>
        </p:txBody>
      </p:sp>
      <p:sp>
        <p:nvSpPr>
          <p:cNvPr id="1108" name="Google Shape;1108;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09" name="Google Shape;1109;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0" name="Google Shape;1110;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reality, we’ll use both Python and Bash. </a:t>
            </a:r>
            <a:br>
              <a:rPr lang="en"/>
            </a:br>
            <a:endParaRPr/>
          </a:p>
        </p:txBody>
      </p:sp>
      <p:pic>
        <p:nvPicPr>
          <p:cNvPr id="1111" name="Google Shape;1111;p61"/>
          <p:cNvPicPr preferRelativeResize="0"/>
          <p:nvPr/>
        </p:nvPicPr>
        <p:blipFill>
          <a:blip r:embed="rId3">
            <a:alphaModFix/>
          </a:blip>
          <a:stretch>
            <a:fillRect/>
          </a:stretch>
        </p:blipFill>
        <p:spPr>
          <a:xfrm>
            <a:off x="5489900" y="2468001"/>
            <a:ext cx="2115050" cy="2046425"/>
          </a:xfrm>
          <a:prstGeom prst="rect">
            <a:avLst/>
          </a:prstGeom>
          <a:noFill/>
          <a:ln>
            <a:noFill/>
          </a:ln>
        </p:spPr>
      </p:pic>
      <p:pic>
        <p:nvPicPr>
          <p:cNvPr id="1112" name="Google Shape;1112;p61"/>
          <p:cNvPicPr preferRelativeResize="0"/>
          <p:nvPr/>
        </p:nvPicPr>
        <p:blipFill>
          <a:blip r:embed="rId4">
            <a:alphaModFix/>
          </a:blip>
          <a:stretch>
            <a:fillRect/>
          </a:stretch>
        </p:blipFill>
        <p:spPr>
          <a:xfrm>
            <a:off x="1297988" y="2549675"/>
            <a:ext cx="2162175" cy="2152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6" name="Shape 1116"/>
        <p:cNvGrpSpPr/>
        <p:nvPr/>
      </p:nvGrpSpPr>
      <p:grpSpPr>
        <a:xfrm>
          <a:off x="0" y="0"/>
          <a:ext cx="0" cy="0"/>
          <a:chOff x="0" y="0"/>
          <a:chExt cx="0" cy="0"/>
        </a:xfrm>
      </p:grpSpPr>
      <p:sp>
        <p:nvSpPr>
          <p:cNvPr id="1117" name="Google Shape;1117;p6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Activity:</a:t>
            </a:r>
            <a:r>
              <a:rPr lang="en" sz="3000">
                <a:solidFill>
                  <a:schemeClr val="dk1"/>
                </a:solidFill>
                <a:latin typeface="Roboto Light"/>
                <a:ea typeface="Roboto Light"/>
                <a:cs typeface="Roboto Light"/>
                <a:sym typeface="Roboto Light"/>
              </a:rPr>
              <a:t> Install Python 3.x</a:t>
            </a:r>
            <a:endParaRPr sz="30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200">
                <a:solidFill>
                  <a:schemeClr val="dk1"/>
                </a:solidFill>
                <a:latin typeface="Roboto Light"/>
                <a:ea typeface="Roboto Light"/>
                <a:cs typeface="Roboto Light"/>
                <a:sym typeface="Roboto Light"/>
              </a:rPr>
              <a:t>We will be installing the Python programming language.</a:t>
            </a:r>
            <a:endParaRPr sz="1200">
              <a:solidFill>
                <a:schemeClr val="dk1"/>
              </a:solidFill>
              <a:latin typeface="Roboto Light"/>
              <a:ea typeface="Roboto Light"/>
              <a:cs typeface="Roboto Light"/>
              <a:sym typeface="Roboto Light"/>
            </a:endParaRPr>
          </a:p>
          <a:p>
            <a:pPr indent="0" lvl="0" marL="0" rtl="0" algn="l">
              <a:spcBef>
                <a:spcPts val="100"/>
              </a:spcBef>
              <a:spcAft>
                <a:spcPts val="0"/>
              </a:spcAft>
              <a:buClr>
                <a:schemeClr val="dk1"/>
              </a:buClr>
              <a:buSzPts val="1100"/>
              <a:buFont typeface="Arial"/>
              <a:buNone/>
            </a:pPr>
            <a:r>
              <a:t/>
            </a:r>
            <a:endParaRPr sz="1200">
              <a:solidFill>
                <a:schemeClr val="dk1"/>
              </a:solidFill>
              <a:latin typeface="Roboto Light"/>
              <a:ea typeface="Roboto Light"/>
              <a:cs typeface="Roboto Light"/>
              <a:sym typeface="Roboto Light"/>
            </a:endParaRPr>
          </a:p>
          <a:p>
            <a:pPr indent="0" lvl="0" marL="0" rtl="0" algn="l">
              <a:spcBef>
                <a:spcPts val="100"/>
              </a:spcBef>
              <a:spcAft>
                <a:spcPts val="0"/>
              </a:spcAft>
              <a:buClr>
                <a:schemeClr val="dk1"/>
              </a:buClr>
              <a:buSzPts val="1100"/>
              <a:buFont typeface="Arial"/>
              <a:buNone/>
            </a:pPr>
            <a:r>
              <a:rPr lang="en" sz="1200">
                <a:solidFill>
                  <a:schemeClr val="dk1"/>
                </a:solidFill>
              </a:rPr>
              <a:t>Macs</a:t>
            </a:r>
            <a:r>
              <a:rPr lang="en" sz="1200">
                <a:solidFill>
                  <a:schemeClr val="dk1"/>
                </a:solidFill>
                <a:latin typeface="Roboto Light"/>
                <a:ea typeface="Roboto Light"/>
                <a:cs typeface="Roboto Light"/>
                <a:sym typeface="Roboto Light"/>
              </a:rPr>
              <a:t> come with Python installed and most likely it will be the</a:t>
            </a:r>
            <a:r>
              <a:rPr b="1" lang="en" sz="1200">
                <a:solidFill>
                  <a:schemeClr val="dk1"/>
                </a:solidFill>
              </a:rPr>
              <a:t> </a:t>
            </a:r>
            <a:r>
              <a:rPr lang="en" sz="1200">
                <a:solidFill>
                  <a:schemeClr val="dk1"/>
                </a:solidFill>
              </a:rPr>
              <a:t>2.x version. </a:t>
            </a:r>
            <a:br>
              <a:rPr lang="en" sz="1200">
                <a:solidFill>
                  <a:schemeClr val="dk1"/>
                </a:solidFill>
              </a:rPr>
            </a:br>
            <a:r>
              <a:rPr lang="en" sz="1200">
                <a:solidFill>
                  <a:schemeClr val="dk1"/>
                </a:solidFill>
                <a:latin typeface="Roboto Light"/>
                <a:ea typeface="Roboto Light"/>
                <a:cs typeface="Roboto Light"/>
                <a:sym typeface="Roboto Light"/>
              </a:rPr>
              <a:t>For this class you need </a:t>
            </a:r>
            <a:r>
              <a:rPr lang="en" sz="1200">
                <a:solidFill>
                  <a:schemeClr val="dk1"/>
                </a:solidFill>
              </a:rPr>
              <a:t>3.x</a:t>
            </a:r>
            <a:r>
              <a:rPr lang="en" sz="1200">
                <a:solidFill>
                  <a:schemeClr val="dk1"/>
                </a:solidFill>
                <a:latin typeface="Roboto Light"/>
                <a:ea typeface="Roboto Light"/>
                <a:cs typeface="Roboto Light"/>
                <a:sym typeface="Roboto Light"/>
              </a:rPr>
              <a:t> because Python 2.x has different syntax and the code.   </a:t>
            </a:r>
            <a:endParaRPr sz="1200">
              <a:solidFill>
                <a:schemeClr val="dk1"/>
              </a:solidFill>
              <a:latin typeface="Roboto Light"/>
              <a:ea typeface="Roboto Light"/>
              <a:cs typeface="Roboto Light"/>
              <a:sym typeface="Roboto Light"/>
            </a:endParaRPr>
          </a:p>
          <a:p>
            <a:pPr indent="0" lvl="0" marL="0" rtl="0" algn="l">
              <a:spcBef>
                <a:spcPts val="100"/>
              </a:spcBef>
              <a:spcAft>
                <a:spcPts val="0"/>
              </a:spcAft>
              <a:buClr>
                <a:schemeClr val="dk1"/>
              </a:buClr>
              <a:buSzPts val="1100"/>
              <a:buFont typeface="Arial"/>
              <a:buNone/>
            </a:pPr>
            <a:r>
              <a:t/>
            </a:r>
            <a:endParaRPr sz="1200">
              <a:solidFill>
                <a:schemeClr val="dk1"/>
              </a:solidFill>
              <a:latin typeface="Roboto Light"/>
              <a:ea typeface="Roboto Light"/>
              <a:cs typeface="Roboto Light"/>
              <a:sym typeface="Roboto Light"/>
            </a:endParaRPr>
          </a:p>
          <a:p>
            <a:pPr indent="0" lvl="0" marL="0" rtl="0" algn="l">
              <a:spcBef>
                <a:spcPts val="100"/>
              </a:spcBef>
              <a:spcAft>
                <a:spcPts val="0"/>
              </a:spcAft>
              <a:buClr>
                <a:schemeClr val="dk1"/>
              </a:buClr>
              <a:buSzPts val="1100"/>
              <a:buFont typeface="Arial"/>
              <a:buNone/>
            </a:pPr>
            <a:r>
              <a:rPr lang="en" sz="1200">
                <a:solidFill>
                  <a:schemeClr val="dk1"/>
                </a:solidFill>
              </a:rPr>
              <a:t>Windows users</a:t>
            </a:r>
            <a:r>
              <a:rPr lang="en" sz="1200">
                <a:solidFill>
                  <a:schemeClr val="dk1"/>
                </a:solidFill>
                <a:latin typeface="Roboto Light"/>
                <a:ea typeface="Roboto Light"/>
                <a:cs typeface="Roboto Light"/>
                <a:sym typeface="Roboto Light"/>
              </a:rPr>
              <a:t> will have to install Python if they haven't already installed it.</a:t>
            </a:r>
            <a:endParaRPr sz="1200">
              <a:solidFill>
                <a:schemeClr val="dk1"/>
              </a:solidFill>
              <a:latin typeface="Roboto Light"/>
              <a:ea typeface="Roboto Light"/>
              <a:cs typeface="Roboto Light"/>
              <a:sym typeface="Roboto Light"/>
            </a:endParaRPr>
          </a:p>
          <a:p>
            <a:pPr indent="0" lvl="0" marL="0" rtl="0" algn="l">
              <a:spcBef>
                <a:spcPts val="100"/>
              </a:spcBef>
              <a:spcAft>
                <a:spcPts val="0"/>
              </a:spcAft>
              <a:buClr>
                <a:schemeClr val="dk1"/>
              </a:buClr>
              <a:buSzPts val="1100"/>
              <a:buFont typeface="Arial"/>
              <a:buNone/>
            </a:pPr>
            <a:r>
              <a:t/>
            </a:r>
            <a:endParaRPr sz="1200">
              <a:solidFill>
                <a:schemeClr val="dk1"/>
              </a:solidFill>
              <a:latin typeface="Roboto Thin"/>
              <a:ea typeface="Roboto Thin"/>
              <a:cs typeface="Roboto Thin"/>
              <a:sym typeface="Roboto Thin"/>
            </a:endParaRPr>
          </a:p>
          <a:p>
            <a:pPr indent="0" lvl="0" marL="0" rtl="0" algn="l">
              <a:spcBef>
                <a:spcPts val="800"/>
              </a:spcBef>
              <a:spcAft>
                <a:spcPts val="0"/>
              </a:spcAft>
              <a:buClr>
                <a:schemeClr val="dk1"/>
              </a:buClr>
              <a:buSzPts val="1100"/>
              <a:buFont typeface="Arial"/>
              <a:buNone/>
            </a:pPr>
            <a:r>
              <a:rPr b="1" lang="en" sz="1800">
                <a:solidFill>
                  <a:schemeClr val="dk1"/>
                </a:solidFill>
              </a:rPr>
              <a:t>Instructions sent via Slack</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t/>
            </a:r>
            <a:endParaRPr sz="30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30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b="1" sz="3000"/>
          </a:p>
        </p:txBody>
      </p:sp>
      <p:sp>
        <p:nvSpPr>
          <p:cNvPr id="1118" name="Google Shape;1118;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19" name="Google Shape;1119;p6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sp>
        <p:nvSpPr>
          <p:cNvPr id="1124" name="Google Shape;1124;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25" name="Google Shape;1125;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3000">
                <a:solidFill>
                  <a:schemeClr val="dk1"/>
                </a:solidFill>
                <a:latin typeface="Roboto"/>
                <a:ea typeface="Roboto"/>
                <a:cs typeface="Roboto"/>
                <a:sym typeface="Roboto"/>
              </a:rPr>
              <a:t>Your Turn</a:t>
            </a:r>
            <a:r>
              <a:rPr b="1" lang="en" sz="3000">
                <a:solidFill>
                  <a:schemeClr val="dk1"/>
                </a:solidFill>
                <a:latin typeface="Roboto"/>
                <a:ea typeface="Roboto"/>
                <a:cs typeface="Roboto"/>
                <a:sym typeface="Roboto"/>
              </a:rPr>
              <a:t>:</a:t>
            </a:r>
            <a:r>
              <a:rPr lang="en" sz="3000">
                <a:solidFill>
                  <a:schemeClr val="dk1"/>
                </a:solidFill>
                <a:latin typeface="Roboto Light"/>
                <a:ea typeface="Roboto Light"/>
                <a:cs typeface="Roboto Light"/>
                <a:sym typeface="Roboto Light"/>
              </a:rPr>
              <a:t> Install Python 3.x</a:t>
            </a:r>
            <a:endParaRPr sz="3000">
              <a:solidFill>
                <a:schemeClr val="dk1"/>
              </a:solidFill>
              <a:latin typeface="Roboto Light"/>
              <a:ea typeface="Roboto Light"/>
              <a:cs typeface="Roboto Light"/>
              <a:sym typeface="Roboto Light"/>
            </a:endParaRPr>
          </a:p>
          <a:p>
            <a:pPr indent="0" lvl="0" marL="0" rtl="0" algn="l">
              <a:spcBef>
                <a:spcPts val="800"/>
              </a:spcBef>
              <a:spcAft>
                <a:spcPts val="0"/>
              </a:spcAft>
              <a:buNone/>
            </a:pPr>
            <a:r>
              <a:t/>
            </a:r>
            <a:endParaRPr/>
          </a:p>
        </p:txBody>
      </p:sp>
      <p:sp>
        <p:nvSpPr>
          <p:cNvPr id="1126" name="Google Shape;1126;p6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 </a:t>
            </a:r>
            <a:endParaRPr/>
          </a:p>
        </p:txBody>
      </p:sp>
      <p:sp>
        <p:nvSpPr>
          <p:cNvPr id="1127" name="Google Shape;1127;p63"/>
          <p:cNvSpPr txBox="1"/>
          <p:nvPr>
            <p:ph idx="2" type="body"/>
          </p:nvPr>
        </p:nvSpPr>
        <p:spPr>
          <a:xfrm>
            <a:off x="0" y="1145850"/>
            <a:ext cx="9144000" cy="3199200"/>
          </a:xfrm>
          <a:prstGeom prst="rect">
            <a:avLst/>
          </a:prstGeom>
        </p:spPr>
        <p:txBody>
          <a:bodyPr anchorCtr="0" anchor="t" bIns="914400" lIns="457200" spcFirstLastPara="1" rIns="457200" wrap="square" tIns="0">
            <a:noAutofit/>
          </a:bodyPr>
          <a:lstStyle/>
          <a:p>
            <a:pPr indent="0" lvl="0" marL="0" rtl="0" algn="l">
              <a:lnSpc>
                <a:spcPct val="110000"/>
              </a:lnSpc>
              <a:spcBef>
                <a:spcPts val="0"/>
              </a:spcBef>
              <a:spcAft>
                <a:spcPts val="0"/>
              </a:spcAft>
              <a:buClr>
                <a:schemeClr val="dk1"/>
              </a:buClr>
              <a:buSzPts val="1100"/>
              <a:buFont typeface="Arial"/>
              <a:buNone/>
            </a:pPr>
            <a:r>
              <a:rPr b="1" lang="en" sz="1200">
                <a:solidFill>
                  <a:schemeClr val="dk1"/>
                </a:solidFill>
              </a:rPr>
              <a:t>Check to see if you have Python installed. Follow these steps:</a:t>
            </a:r>
            <a:endParaRPr b="1"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304800" lvl="0" marL="457200" rtl="0" algn="l">
              <a:lnSpc>
                <a:spcPct val="100000"/>
              </a:lnSpc>
              <a:spcBef>
                <a:spcPts val="0"/>
              </a:spcBef>
              <a:spcAft>
                <a:spcPts val="0"/>
              </a:spcAft>
              <a:buClr>
                <a:schemeClr val="dk1"/>
              </a:buClr>
              <a:buSzPts val="1200"/>
              <a:buAutoNum type="arabicPeriod"/>
            </a:pPr>
            <a:r>
              <a:rPr lang="en" sz="1200">
                <a:solidFill>
                  <a:schemeClr val="dk1"/>
                </a:solidFill>
              </a:rPr>
              <a:t>Open a terminal (or Git Bash) window.</a:t>
            </a:r>
            <a:endParaRPr sz="1200">
              <a:solidFill>
                <a:schemeClr val="dk1"/>
              </a:solidFill>
            </a:endParaRPr>
          </a:p>
          <a:p>
            <a:pPr indent="0" lvl="0" marL="457200" rtl="0" algn="l">
              <a:lnSpc>
                <a:spcPct val="100000"/>
              </a:lnSpc>
              <a:spcBef>
                <a:spcPts val="0"/>
              </a:spcBef>
              <a:spcAft>
                <a:spcPts val="0"/>
              </a:spcAft>
              <a:buNone/>
            </a:pPr>
            <a:r>
              <a:t/>
            </a:r>
            <a:endParaRPr sz="1200">
              <a:solidFill>
                <a:schemeClr val="dk1"/>
              </a:solidFill>
            </a:endParaRPr>
          </a:p>
          <a:p>
            <a:pPr indent="-304800" lvl="0" marL="457200" rtl="0" algn="l">
              <a:lnSpc>
                <a:spcPct val="100000"/>
              </a:lnSpc>
              <a:spcBef>
                <a:spcPts val="0"/>
              </a:spcBef>
              <a:spcAft>
                <a:spcPts val="0"/>
              </a:spcAft>
              <a:buClr>
                <a:schemeClr val="dk1"/>
              </a:buClr>
              <a:buSzPts val="1200"/>
              <a:buFont typeface="Arial"/>
              <a:buAutoNum type="arabicPeriod"/>
            </a:pPr>
            <a:r>
              <a:rPr lang="en" sz="1200">
                <a:solidFill>
                  <a:schemeClr val="dk1"/>
                </a:solidFill>
              </a:rPr>
              <a:t>Then enter the command:</a:t>
            </a:r>
            <a:r>
              <a:rPr lang="en" sz="1200">
                <a:solidFill>
                  <a:schemeClr val="dk1"/>
                </a:solidFill>
                <a:latin typeface="Arial"/>
                <a:ea typeface="Arial"/>
                <a:cs typeface="Arial"/>
                <a:sym typeface="Arial"/>
              </a:rPr>
              <a:t> </a:t>
            </a:r>
            <a:r>
              <a:rPr lang="en" sz="1200">
                <a:solidFill>
                  <a:schemeClr val="dk1"/>
                </a:solidFill>
                <a:latin typeface="Courier"/>
                <a:ea typeface="Courier"/>
                <a:cs typeface="Courier"/>
                <a:sym typeface="Courier"/>
              </a:rPr>
              <a:t>python –version</a:t>
            </a:r>
            <a:r>
              <a:rPr b="1" lang="en" sz="1200">
                <a:solidFill>
                  <a:schemeClr val="dk1"/>
                </a:solidFill>
                <a:latin typeface="Arial"/>
                <a:ea typeface="Arial"/>
                <a:cs typeface="Arial"/>
                <a:sym typeface="Arial"/>
              </a:rPr>
              <a:t> </a:t>
            </a:r>
            <a:r>
              <a:rPr lang="en" sz="1200">
                <a:solidFill>
                  <a:schemeClr val="dk1"/>
                </a:solidFill>
              </a:rPr>
              <a:t>(Windows)</a:t>
            </a:r>
            <a:r>
              <a:rPr b="1" lang="en" sz="1200">
                <a:solidFill>
                  <a:schemeClr val="dk1"/>
                </a:solidFill>
              </a:rPr>
              <a:t> </a:t>
            </a:r>
            <a:r>
              <a:rPr lang="en" sz="1200">
                <a:solidFill>
                  <a:schemeClr val="dk1"/>
                </a:solidFill>
              </a:rPr>
              <a:t>or</a:t>
            </a:r>
            <a:r>
              <a:rPr lang="en" sz="1200">
                <a:solidFill>
                  <a:schemeClr val="dk1"/>
                </a:solidFill>
                <a:latin typeface="Arial"/>
                <a:ea typeface="Arial"/>
                <a:cs typeface="Arial"/>
                <a:sym typeface="Arial"/>
              </a:rPr>
              <a:t> </a:t>
            </a:r>
            <a:r>
              <a:rPr lang="en" sz="1200">
                <a:solidFill>
                  <a:schemeClr val="dk1"/>
                </a:solidFill>
                <a:latin typeface="Courier New"/>
                <a:ea typeface="Courier New"/>
                <a:cs typeface="Courier New"/>
                <a:sym typeface="Courier New"/>
              </a:rPr>
              <a:t>python3 –version</a:t>
            </a:r>
            <a:r>
              <a:rPr b="1" lang="en" sz="1200">
                <a:solidFill>
                  <a:schemeClr val="dk1"/>
                </a:solidFill>
                <a:latin typeface="Arial"/>
                <a:ea typeface="Arial"/>
                <a:cs typeface="Arial"/>
                <a:sym typeface="Arial"/>
              </a:rPr>
              <a:t> </a:t>
            </a:r>
            <a:r>
              <a:rPr lang="en" sz="1200">
                <a:solidFill>
                  <a:schemeClr val="dk1"/>
                </a:solidFill>
              </a:rPr>
              <a:t>(Mac).</a:t>
            </a:r>
            <a:endParaRPr sz="1200">
              <a:solidFill>
                <a:schemeClr val="dk1"/>
              </a:solidFill>
            </a:endParaRPr>
          </a:p>
          <a:p>
            <a:pPr indent="0" lvl="0" marL="457200" rtl="0" algn="l">
              <a:lnSpc>
                <a:spcPct val="100000"/>
              </a:lnSpc>
              <a:spcBef>
                <a:spcPts val="0"/>
              </a:spcBef>
              <a:spcAft>
                <a:spcPts val="0"/>
              </a:spcAft>
              <a:buNone/>
            </a:pPr>
            <a:r>
              <a:t/>
            </a:r>
            <a:endParaRPr sz="1200">
              <a:solidFill>
                <a:schemeClr val="dk1"/>
              </a:solidFill>
              <a:latin typeface="Arial"/>
              <a:ea typeface="Arial"/>
              <a:cs typeface="Arial"/>
              <a:sym typeface="Arial"/>
            </a:endParaRPr>
          </a:p>
          <a:p>
            <a:pPr indent="-304800" lvl="0" marL="457200" rtl="0" algn="l">
              <a:lnSpc>
                <a:spcPct val="100000"/>
              </a:lnSpc>
              <a:spcBef>
                <a:spcPts val="0"/>
              </a:spcBef>
              <a:spcAft>
                <a:spcPts val="0"/>
              </a:spcAft>
              <a:buClr>
                <a:schemeClr val="dk1"/>
              </a:buClr>
              <a:buSzPts val="1200"/>
              <a:buFont typeface="Arial"/>
              <a:buAutoNum type="arabicPeriod"/>
            </a:pPr>
            <a:r>
              <a:rPr lang="en" sz="1200">
                <a:solidFill>
                  <a:schemeClr val="dk1"/>
                </a:solidFill>
              </a:rPr>
              <a:t>If </a:t>
            </a:r>
            <a:r>
              <a:rPr lang="en" sz="1200">
                <a:solidFill>
                  <a:schemeClr val="dk1"/>
                </a:solidFill>
                <a:latin typeface="Courier New"/>
                <a:ea typeface="Courier New"/>
                <a:cs typeface="Courier New"/>
                <a:sym typeface="Courier New"/>
              </a:rPr>
              <a:t>Python 3.x.x</a:t>
            </a:r>
            <a:r>
              <a:rPr b="1" lang="en" sz="1200">
                <a:solidFill>
                  <a:schemeClr val="dk1"/>
                </a:solidFill>
                <a:latin typeface="Courier New"/>
                <a:ea typeface="Courier New"/>
                <a:cs typeface="Courier New"/>
                <a:sym typeface="Courier New"/>
              </a:rPr>
              <a:t> </a:t>
            </a:r>
            <a:r>
              <a:rPr lang="en" sz="1200">
                <a:solidFill>
                  <a:schemeClr val="dk1"/>
                </a:solidFill>
              </a:rPr>
              <a:t>is returned then you have the correction version installed. (If you see the phrase Python 2.x.x (or receive an error), install Python using the steps below).</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 sz="1200">
                <a:solidFill>
                  <a:schemeClr val="dk1"/>
                </a:solidFill>
              </a:rPr>
              <a:t>To install Python, follow these steps:</a:t>
            </a:r>
            <a:endParaRPr b="1"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304800" lvl="0" marL="457200" rtl="0" algn="l">
              <a:lnSpc>
                <a:spcPct val="100000"/>
              </a:lnSpc>
              <a:spcBef>
                <a:spcPts val="0"/>
              </a:spcBef>
              <a:spcAft>
                <a:spcPts val="0"/>
              </a:spcAft>
              <a:buSzPts val="1200"/>
              <a:buAutoNum type="arabicPeriod"/>
            </a:pPr>
            <a:r>
              <a:rPr lang="en" sz="1200">
                <a:solidFill>
                  <a:schemeClr val="dk1"/>
                </a:solidFill>
              </a:rPr>
              <a:t>Navigate to the Python website and download the latest version. (</a:t>
            </a:r>
            <a:r>
              <a:rPr lang="en" sz="1200" u="sng">
                <a:solidFill>
                  <a:schemeClr val="hlink"/>
                </a:solidFill>
                <a:hlinkClick r:id="rId3"/>
              </a:rPr>
              <a:t>https://www.python.org/downloads/</a:t>
            </a:r>
            <a:r>
              <a:rPr lang="en" sz="1200">
                <a:solidFill>
                  <a:schemeClr val="dk1"/>
                </a:solidFill>
              </a:rPr>
              <a:t>)</a:t>
            </a:r>
            <a:endParaRPr sz="1200">
              <a:solidFill>
                <a:schemeClr val="dk1"/>
              </a:solidFill>
            </a:endParaRPr>
          </a:p>
          <a:p>
            <a:pPr indent="0" lvl="0" marL="457200" rtl="0" algn="l">
              <a:lnSpc>
                <a:spcPct val="100000"/>
              </a:lnSpc>
              <a:spcBef>
                <a:spcPts val="0"/>
              </a:spcBef>
              <a:spcAft>
                <a:spcPts val="0"/>
              </a:spcAft>
              <a:buNone/>
            </a:pPr>
            <a:r>
              <a:t/>
            </a:r>
            <a:endParaRPr sz="1200">
              <a:solidFill>
                <a:schemeClr val="dk1"/>
              </a:solidFill>
            </a:endParaRPr>
          </a:p>
          <a:p>
            <a:pPr indent="-304800" lvl="0" marL="457200" rtl="0" algn="l">
              <a:lnSpc>
                <a:spcPct val="100000"/>
              </a:lnSpc>
              <a:spcBef>
                <a:spcPts val="0"/>
              </a:spcBef>
              <a:spcAft>
                <a:spcPts val="0"/>
              </a:spcAft>
              <a:buSzPts val="1200"/>
              <a:buFont typeface="Arial"/>
              <a:buAutoNum type="arabicPeriod"/>
            </a:pPr>
            <a:r>
              <a:rPr lang="en" sz="1200">
                <a:solidFill>
                  <a:schemeClr val="dk1"/>
                </a:solidFill>
              </a:rPr>
              <a:t>Complete the default installation steps. </a:t>
            </a:r>
            <a:r>
              <a:rPr b="1" lang="en" sz="1200">
                <a:solidFill>
                  <a:schemeClr val="dk1"/>
                </a:solidFill>
              </a:rPr>
              <a:t>Important: </a:t>
            </a:r>
            <a:r>
              <a:rPr lang="en" sz="1200">
                <a:solidFill>
                  <a:schemeClr val="dk1"/>
                </a:solidFill>
              </a:rPr>
              <a:t>Windows users must select the </a:t>
            </a:r>
            <a:r>
              <a:rPr b="1" lang="en" sz="1200">
                <a:solidFill>
                  <a:schemeClr val="dk1"/>
                </a:solidFill>
              </a:rPr>
              <a:t>Add Python 3.x to PATH </a:t>
            </a:r>
            <a:r>
              <a:rPr lang="en" sz="1200">
                <a:solidFill>
                  <a:schemeClr val="dk1"/>
                </a:solidFill>
              </a:rPr>
              <a:t>option from the Install Python </a:t>
            </a:r>
            <a:r>
              <a:rPr lang="en" sz="1200">
                <a:solidFill>
                  <a:schemeClr val="dk1"/>
                </a:solidFill>
              </a:rPr>
              <a:t>dialogue</a:t>
            </a:r>
            <a:r>
              <a:rPr lang="en" sz="1200">
                <a:solidFill>
                  <a:schemeClr val="dk1"/>
                </a:solidFill>
              </a:rPr>
              <a:t>.</a:t>
            </a:r>
            <a:endParaRPr sz="1200">
              <a:solidFill>
                <a:schemeClr val="dk1"/>
              </a:solidFill>
            </a:endParaRPr>
          </a:p>
          <a:p>
            <a:pPr indent="0" lvl="0" marL="457200" rtl="0" algn="l">
              <a:lnSpc>
                <a:spcPct val="100000"/>
              </a:lnSpc>
              <a:spcBef>
                <a:spcPts val="0"/>
              </a:spcBef>
              <a:spcAft>
                <a:spcPts val="0"/>
              </a:spcAft>
              <a:buNone/>
            </a:pPr>
            <a:r>
              <a:t/>
            </a:r>
            <a:endParaRPr sz="1200">
              <a:solidFill>
                <a:schemeClr val="dk1"/>
              </a:solidFill>
            </a:endParaRPr>
          </a:p>
          <a:p>
            <a:pPr indent="-304800" lvl="0" marL="457200" rtl="0" algn="l">
              <a:lnSpc>
                <a:spcPct val="100000"/>
              </a:lnSpc>
              <a:spcBef>
                <a:spcPts val="0"/>
              </a:spcBef>
              <a:spcAft>
                <a:spcPts val="0"/>
              </a:spcAft>
              <a:buSzPts val="1200"/>
              <a:buFont typeface="Arial"/>
              <a:buAutoNum type="arabicPeriod"/>
            </a:pPr>
            <a:r>
              <a:rPr lang="en" sz="1200">
                <a:solidFill>
                  <a:schemeClr val="dk1"/>
                </a:solidFill>
              </a:rPr>
              <a:t>Check that you have the latest version of Python installed again by opening a terminal or Git Bash window and entering the</a:t>
            </a:r>
            <a:r>
              <a:rPr lang="en" sz="1200">
                <a:solidFill>
                  <a:schemeClr val="dk1"/>
                </a:solidFill>
                <a:latin typeface="Arial"/>
                <a:ea typeface="Arial"/>
                <a:cs typeface="Arial"/>
                <a:sym typeface="Arial"/>
              </a:rPr>
              <a:t> </a:t>
            </a:r>
            <a:r>
              <a:rPr lang="en" sz="1200">
                <a:solidFill>
                  <a:schemeClr val="dk1"/>
                </a:solidFill>
                <a:latin typeface="Courier New"/>
                <a:ea typeface="Courier New"/>
                <a:cs typeface="Courier New"/>
                <a:sym typeface="Courier New"/>
              </a:rPr>
              <a:t>python --version</a:t>
            </a:r>
            <a:r>
              <a:rPr lang="en" sz="1200">
                <a:solidFill>
                  <a:schemeClr val="dk1"/>
                </a:solidFill>
                <a:latin typeface="Arial"/>
                <a:ea typeface="Arial"/>
                <a:cs typeface="Arial"/>
                <a:sym typeface="Arial"/>
              </a:rPr>
              <a:t> </a:t>
            </a:r>
            <a:r>
              <a:rPr lang="en" sz="1200">
                <a:solidFill>
                  <a:schemeClr val="dk1"/>
                </a:solidFill>
              </a:rPr>
              <a:t>(Windows) or </a:t>
            </a:r>
            <a:r>
              <a:rPr lang="en" sz="1200">
                <a:solidFill>
                  <a:schemeClr val="dk1"/>
                </a:solidFill>
                <a:latin typeface="Courier New"/>
                <a:ea typeface="Courier New"/>
                <a:cs typeface="Courier New"/>
                <a:sym typeface="Courier New"/>
              </a:rPr>
              <a:t>python3 --version</a:t>
            </a:r>
            <a:r>
              <a:rPr lang="en" sz="1200">
                <a:solidFill>
                  <a:schemeClr val="dk1"/>
                </a:solidFill>
                <a:latin typeface="Arial"/>
                <a:ea typeface="Arial"/>
                <a:cs typeface="Arial"/>
                <a:sym typeface="Arial"/>
              </a:rPr>
              <a:t> </a:t>
            </a:r>
            <a:r>
              <a:rPr lang="en" sz="1200">
                <a:solidFill>
                  <a:schemeClr val="dk1"/>
                </a:solidFill>
              </a:rPr>
              <a:t>(Mac) command.</a:t>
            </a:r>
            <a:endParaRPr sz="1200">
              <a:solidFill>
                <a:schemeClr val="dk1"/>
              </a:solidFill>
            </a:endParaRPr>
          </a:p>
          <a:p>
            <a:pPr indent="0" lvl="0" marL="0" rtl="0" algn="l">
              <a:spcBef>
                <a:spcPts val="0"/>
              </a:spcBef>
              <a:spcAft>
                <a:spcPts val="800"/>
              </a:spcAft>
              <a:buNone/>
            </a:pPr>
            <a:r>
              <a:t/>
            </a:r>
            <a:endParaRPr sz="1200"/>
          </a:p>
        </p:txBody>
      </p:sp>
      <p:sp>
        <p:nvSpPr>
          <p:cNvPr id="1128" name="Google Shape;1128;p63"/>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t/>
            </a:r>
            <a:endParaRPr/>
          </a:p>
        </p:txBody>
      </p:sp>
      <p:sp>
        <p:nvSpPr>
          <p:cNvPr id="1129" name="Google Shape;1129;p63"/>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3" name="Shape 1133"/>
        <p:cNvGrpSpPr/>
        <p:nvPr/>
      </p:nvGrpSpPr>
      <p:grpSpPr>
        <a:xfrm>
          <a:off x="0" y="0"/>
          <a:ext cx="0" cy="0"/>
          <a:chOff x="0" y="0"/>
          <a:chExt cx="0" cy="0"/>
        </a:xfrm>
      </p:grpSpPr>
      <p:sp>
        <p:nvSpPr>
          <p:cNvPr id="1134" name="Google Shape;1134;p6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Clr>
                <a:schemeClr val="dk1"/>
              </a:buClr>
              <a:buSzPts val="1400"/>
              <a:buFont typeface="Roboto Mono"/>
              <a:buChar char="●"/>
            </a:pPr>
            <a:r>
              <a:rPr lang="en">
                <a:solidFill>
                  <a:schemeClr val="lt1"/>
                </a:solidFill>
                <a:latin typeface="Roboto Mono"/>
                <a:ea typeface="Roboto Mono"/>
                <a:cs typeface="Roboto Mono"/>
                <a:sym typeface="Roboto Mono"/>
              </a:rPr>
              <a:t>VS</a:t>
            </a:r>
            <a:r>
              <a:rPr lang="en">
                <a:solidFill>
                  <a:schemeClr val="lt1"/>
                </a:solidFill>
                <a:latin typeface="Roboto Mono"/>
                <a:ea typeface="Roboto Mono"/>
                <a:cs typeface="Roboto Mono"/>
                <a:sym typeface="Roboto Mono"/>
              </a:rPr>
              <a:t> Code</a:t>
            </a:r>
            <a:endParaRPr>
              <a:latin typeface="Roboto Mono"/>
              <a:ea typeface="Roboto Mono"/>
              <a:cs typeface="Roboto Mono"/>
              <a:sym typeface="Roboto Mono"/>
            </a:endParaRPr>
          </a:p>
        </p:txBody>
      </p:sp>
      <p:sp>
        <p:nvSpPr>
          <p:cNvPr id="1135" name="Google Shape;1135;p64"/>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36" name="Google Shape;1136;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0" name="Shape 1140"/>
        <p:cNvGrpSpPr/>
        <p:nvPr/>
      </p:nvGrpSpPr>
      <p:grpSpPr>
        <a:xfrm>
          <a:off x="0" y="0"/>
          <a:ext cx="0" cy="0"/>
          <a:chOff x="0" y="0"/>
          <a:chExt cx="0" cy="0"/>
        </a:xfrm>
      </p:grpSpPr>
      <p:sp>
        <p:nvSpPr>
          <p:cNvPr id="1141" name="Google Shape;1141;p65"/>
          <p:cNvSpPr txBox="1"/>
          <p:nvPr>
            <p:ph type="title"/>
          </p:nvPr>
        </p:nvSpPr>
        <p:spPr>
          <a:xfrm>
            <a:off x="274350" y="178730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latin typeface="Roboto"/>
                <a:ea typeface="Roboto"/>
                <a:cs typeface="Roboto"/>
                <a:sym typeface="Roboto"/>
              </a:rPr>
              <a:t>Python</a:t>
            </a:r>
            <a:r>
              <a:rPr lang="en" sz="3000">
                <a:latin typeface="Roboto Light"/>
                <a:ea typeface="Roboto Light"/>
                <a:cs typeface="Roboto Light"/>
                <a:sym typeface="Roboto Light"/>
              </a:rPr>
              <a:t> is the programming language. </a:t>
            </a:r>
            <a:endParaRPr sz="3000">
              <a:latin typeface="Roboto Light"/>
              <a:ea typeface="Roboto Light"/>
              <a:cs typeface="Roboto Light"/>
              <a:sym typeface="Roboto Light"/>
            </a:endParaRPr>
          </a:p>
          <a:p>
            <a:pPr indent="0" lvl="0" marL="0" rtl="0" algn="ctr">
              <a:spcBef>
                <a:spcPts val="0"/>
              </a:spcBef>
              <a:spcAft>
                <a:spcPts val="0"/>
              </a:spcAft>
              <a:buClr>
                <a:schemeClr val="dk1"/>
              </a:buClr>
              <a:buSzPts val="1100"/>
              <a:buFont typeface="Arial"/>
              <a:buNone/>
            </a:pPr>
            <a:br>
              <a:rPr lang="en" sz="3000">
                <a:latin typeface="Roboto Light"/>
                <a:ea typeface="Roboto Light"/>
                <a:cs typeface="Roboto Light"/>
                <a:sym typeface="Roboto Light"/>
              </a:rPr>
            </a:br>
            <a:r>
              <a:rPr b="1" lang="en" sz="3000">
                <a:latin typeface="Roboto"/>
                <a:ea typeface="Roboto"/>
                <a:cs typeface="Roboto"/>
                <a:sym typeface="Roboto"/>
              </a:rPr>
              <a:t>VS Code</a:t>
            </a:r>
            <a:r>
              <a:rPr lang="en" sz="3000">
                <a:latin typeface="Roboto Light"/>
                <a:ea typeface="Roboto Light"/>
                <a:cs typeface="Roboto Light"/>
                <a:sym typeface="Roboto Light"/>
              </a:rPr>
              <a:t> is the editor in which we’ll write the code.</a:t>
            </a:r>
            <a:endParaRPr sz="3000">
              <a:latin typeface="Roboto Light"/>
              <a:ea typeface="Roboto Light"/>
              <a:cs typeface="Roboto Light"/>
              <a:sym typeface="Roboto Light"/>
            </a:endParaRPr>
          </a:p>
          <a:p>
            <a:pPr indent="0" lvl="0" marL="0" rtl="0" algn="ctr">
              <a:spcBef>
                <a:spcPts val="0"/>
              </a:spcBef>
              <a:spcAft>
                <a:spcPts val="0"/>
              </a:spcAft>
              <a:buNone/>
            </a:pPr>
            <a:r>
              <a:t/>
            </a:r>
            <a:endParaRPr sz="3000">
              <a:latin typeface="Roboto Light"/>
              <a:ea typeface="Roboto Light"/>
              <a:cs typeface="Roboto Light"/>
              <a:sym typeface="Roboto Light"/>
            </a:endParaRPr>
          </a:p>
        </p:txBody>
      </p:sp>
      <p:sp>
        <p:nvSpPr>
          <p:cNvPr id="1142" name="Google Shape;1142;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43" name="Google Shape;1143;p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1144" name="Google Shape;1144;p65"/>
          <p:cNvCxnSpPr/>
          <p:nvPr/>
        </p:nvCxnSpPr>
        <p:spPr>
          <a:xfrm>
            <a:off x="1547400" y="2571750"/>
            <a:ext cx="6049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8" name="Shape 1148"/>
        <p:cNvGrpSpPr/>
        <p:nvPr/>
      </p:nvGrpSpPr>
      <p:grpSpPr>
        <a:xfrm>
          <a:off x="0" y="0"/>
          <a:ext cx="0" cy="0"/>
          <a:chOff x="0" y="0"/>
          <a:chExt cx="0" cy="0"/>
        </a:xfrm>
      </p:grpSpPr>
      <p:sp>
        <p:nvSpPr>
          <p:cNvPr id="1149" name="Google Shape;1149;p66"/>
          <p:cNvSpPr txBox="1"/>
          <p:nvPr>
            <p:ph idx="2" type="title"/>
          </p:nvPr>
        </p:nvSpPr>
        <p:spPr>
          <a:xfrm>
            <a:off x="273900" y="1042875"/>
            <a:ext cx="87474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Activity:</a:t>
            </a:r>
            <a:r>
              <a:rPr lang="en" sz="3000">
                <a:solidFill>
                  <a:schemeClr val="dk1"/>
                </a:solidFill>
                <a:latin typeface="Roboto Light"/>
                <a:ea typeface="Roboto Light"/>
                <a:cs typeface="Roboto Light"/>
                <a:sym typeface="Roboto Light"/>
              </a:rPr>
              <a:t> Visual Studio Code</a:t>
            </a:r>
            <a:endParaRPr sz="3000">
              <a:solidFill>
                <a:schemeClr val="dk1"/>
              </a:solidFill>
              <a:latin typeface="Roboto Light"/>
              <a:ea typeface="Roboto Light"/>
              <a:cs typeface="Roboto Light"/>
              <a:sym typeface="Roboto Light"/>
            </a:endParaRPr>
          </a:p>
          <a:p>
            <a:pPr indent="0" lvl="0" marL="0" rtl="0" algn="l">
              <a:spcBef>
                <a:spcPts val="800"/>
              </a:spcBef>
              <a:spcAft>
                <a:spcPts val="0"/>
              </a:spcAft>
              <a:buNone/>
            </a:pPr>
            <a:r>
              <a:rPr lang="en" sz="1800">
                <a:solidFill>
                  <a:schemeClr val="dk1"/>
                </a:solidFill>
                <a:latin typeface="Roboto Light"/>
                <a:ea typeface="Roboto Light"/>
                <a:cs typeface="Roboto Light"/>
                <a:sym typeface="Roboto Light"/>
              </a:rPr>
              <a:t>Now that you have the the current version of Python installed, you will then need to install Visual Studio Code. VS Code is the editor we will use to write our code.</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b="1" lang="en" sz="1800">
                <a:solidFill>
                  <a:schemeClr val="dk1"/>
                </a:solidFill>
              </a:rPr>
              <a:t>Instructions sent via Slack</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t/>
            </a:r>
            <a:endParaRPr sz="3000">
              <a:latin typeface="Roboto Light"/>
              <a:ea typeface="Roboto Light"/>
              <a:cs typeface="Roboto Light"/>
              <a:sym typeface="Roboto Light"/>
            </a:endParaRPr>
          </a:p>
          <a:p>
            <a:pPr indent="0" lvl="0" marL="0" rtl="0" algn="l">
              <a:spcBef>
                <a:spcPts val="0"/>
              </a:spcBef>
              <a:spcAft>
                <a:spcPts val="0"/>
              </a:spcAft>
              <a:buNone/>
            </a:pPr>
            <a:r>
              <a:t/>
            </a:r>
            <a:endParaRPr sz="3000">
              <a:latin typeface="Roboto Light"/>
              <a:ea typeface="Roboto Light"/>
              <a:cs typeface="Roboto Light"/>
              <a:sym typeface="Roboto Light"/>
            </a:endParaRPr>
          </a:p>
        </p:txBody>
      </p:sp>
      <p:sp>
        <p:nvSpPr>
          <p:cNvPr id="1150" name="Google Shape;1150;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51" name="Google Shape;1151;p6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5" name="Shape 1155"/>
        <p:cNvGrpSpPr/>
        <p:nvPr/>
      </p:nvGrpSpPr>
      <p:grpSpPr>
        <a:xfrm>
          <a:off x="0" y="0"/>
          <a:ext cx="0" cy="0"/>
          <a:chOff x="0" y="0"/>
          <a:chExt cx="0" cy="0"/>
        </a:xfrm>
      </p:grpSpPr>
      <p:sp>
        <p:nvSpPr>
          <p:cNvPr id="1156" name="Google Shape;1156;p6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lang="en">
                <a:solidFill>
                  <a:schemeClr val="dk1"/>
                </a:solidFill>
              </a:rPr>
              <a:t>Suggested Time: 5 minutes</a:t>
            </a:r>
            <a:endParaRPr>
              <a:solidFill>
                <a:schemeClr val="dk1"/>
              </a:solidFill>
            </a:endParaRPr>
          </a:p>
          <a:p>
            <a:pPr indent="0" lvl="0" marL="0" rtl="0" algn="r">
              <a:spcBef>
                <a:spcPts val="0"/>
              </a:spcBef>
              <a:spcAft>
                <a:spcPts val="0"/>
              </a:spcAft>
              <a:buNone/>
            </a:pPr>
            <a:r>
              <a:t/>
            </a:r>
            <a:endParaRPr/>
          </a:p>
        </p:txBody>
      </p:sp>
      <p:sp>
        <p:nvSpPr>
          <p:cNvPr id="1157" name="Google Shape;1157;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58" name="Google Shape;1158;p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1159" name="Google Shape;1159;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a:t>
            </a:r>
            <a:r>
              <a:rPr lang="en"/>
              <a:t>: </a:t>
            </a:r>
            <a:r>
              <a:rPr lang="en">
                <a:latin typeface="Roboto Light"/>
                <a:ea typeface="Roboto Light"/>
                <a:cs typeface="Roboto Light"/>
                <a:sym typeface="Roboto Light"/>
              </a:rPr>
              <a:t>Install Visual Studio Code</a:t>
            </a:r>
            <a:endParaRPr>
              <a:latin typeface="Roboto Light"/>
              <a:ea typeface="Roboto Light"/>
              <a:cs typeface="Roboto Light"/>
              <a:sym typeface="Roboto Light"/>
            </a:endParaRPr>
          </a:p>
        </p:txBody>
      </p:sp>
      <p:sp>
        <p:nvSpPr>
          <p:cNvPr id="1160" name="Google Shape;1160;p6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1" name="Google Shape;1161;p67"/>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2" name="Google Shape;1162;p67"/>
          <p:cNvGrpSpPr/>
          <p:nvPr/>
        </p:nvGrpSpPr>
        <p:grpSpPr>
          <a:xfrm>
            <a:off x="457200" y="1226413"/>
            <a:ext cx="776889" cy="621300"/>
            <a:chOff x="457200" y="1378813"/>
            <a:chExt cx="776889" cy="621300"/>
          </a:xfrm>
        </p:grpSpPr>
        <p:sp>
          <p:nvSpPr>
            <p:cNvPr id="1163" name="Google Shape;1163;p67"/>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164" name="Google Shape;1164;p67"/>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67"/>
          <p:cNvGrpSpPr/>
          <p:nvPr/>
        </p:nvGrpSpPr>
        <p:grpSpPr>
          <a:xfrm>
            <a:off x="457200" y="2076325"/>
            <a:ext cx="776889" cy="621300"/>
            <a:chOff x="457200" y="1378813"/>
            <a:chExt cx="776889" cy="621300"/>
          </a:xfrm>
        </p:grpSpPr>
        <p:sp>
          <p:nvSpPr>
            <p:cNvPr id="1166" name="Google Shape;1166;p67"/>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167" name="Google Shape;1167;p67"/>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67"/>
          <p:cNvGrpSpPr/>
          <p:nvPr/>
        </p:nvGrpSpPr>
        <p:grpSpPr>
          <a:xfrm>
            <a:off x="457200" y="2921450"/>
            <a:ext cx="776889" cy="621300"/>
            <a:chOff x="457200" y="1378813"/>
            <a:chExt cx="776889" cy="621300"/>
          </a:xfrm>
        </p:grpSpPr>
        <p:sp>
          <p:nvSpPr>
            <p:cNvPr id="1169" name="Google Shape;1169;p67"/>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70" name="Google Shape;1170;p67"/>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1" name="Google Shape;1171;p67"/>
          <p:cNvSpPr txBox="1"/>
          <p:nvPr>
            <p:ph idx="1" type="subTitle"/>
          </p:nvPr>
        </p:nvSpPr>
        <p:spPr>
          <a:xfrm>
            <a:off x="-12400" y="12456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Go to </a:t>
            </a:r>
            <a:r>
              <a:rPr lang="en" u="sng">
                <a:solidFill>
                  <a:schemeClr val="hlink"/>
                </a:solidFill>
                <a:hlinkClick r:id="rId3"/>
              </a:rPr>
              <a:t>code.visualstudio.com</a:t>
            </a:r>
            <a:r>
              <a:rPr lang="en"/>
              <a:t> to download and install the latest version of Visual Studio Code.</a:t>
            </a:r>
            <a:endParaRPr/>
          </a:p>
        </p:txBody>
      </p:sp>
      <p:sp>
        <p:nvSpPr>
          <p:cNvPr id="1172" name="Google Shape;1172;p67"/>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7"/>
          <p:cNvSpPr/>
          <p:nvPr/>
        </p:nvSpPr>
        <p:spPr>
          <a:xfrm>
            <a:off x="1352550" y="29214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7"/>
          <p:cNvSpPr txBox="1"/>
          <p:nvPr>
            <p:ph idx="2" type="subTitle"/>
          </p:nvPr>
        </p:nvSpPr>
        <p:spPr>
          <a:xfrm>
            <a:off x="-123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When the installation is complete, open VS Code and click the Extensions icon in the Activity bar on the side of VS Code.</a:t>
            </a:r>
            <a:endParaRPr/>
          </a:p>
        </p:txBody>
      </p:sp>
      <p:sp>
        <p:nvSpPr>
          <p:cNvPr id="1175" name="Google Shape;1175;p67"/>
          <p:cNvSpPr txBox="1"/>
          <p:nvPr>
            <p:ph idx="3" type="subTitle"/>
          </p:nvPr>
        </p:nvSpPr>
        <p:spPr>
          <a:xfrm>
            <a:off x="0" y="29238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In the search bar, type Python and download the first extension that appears.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9" name="Shape 1179"/>
        <p:cNvGrpSpPr/>
        <p:nvPr/>
      </p:nvGrpSpPr>
      <p:grpSpPr>
        <a:xfrm>
          <a:off x="0" y="0"/>
          <a:ext cx="0" cy="0"/>
          <a:chOff x="0" y="0"/>
          <a:chExt cx="0" cy="0"/>
        </a:xfrm>
      </p:grpSpPr>
      <p:sp>
        <p:nvSpPr>
          <p:cNvPr id="1180" name="Google Shape;1180;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Your Turn: </a:t>
            </a:r>
            <a:r>
              <a:rPr lang="en">
                <a:solidFill>
                  <a:schemeClr val="dk1"/>
                </a:solidFill>
                <a:latin typeface="Roboto Light"/>
                <a:ea typeface="Roboto Light"/>
                <a:cs typeface="Roboto Light"/>
                <a:sym typeface="Roboto Light"/>
              </a:rPr>
              <a:t>Install Visual Studio Code</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181" name="Google Shape;1181;p6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 </a:t>
            </a:r>
            <a:endParaRPr/>
          </a:p>
        </p:txBody>
      </p:sp>
      <p:sp>
        <p:nvSpPr>
          <p:cNvPr id="1182" name="Google Shape;1182;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83" name="Google Shape;1183;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4" name="Google Shape;1184;p68"/>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42900" lvl="0" marL="457200" rtl="0" algn="l">
              <a:spcBef>
                <a:spcPts val="0"/>
              </a:spcBef>
              <a:spcAft>
                <a:spcPts val="0"/>
              </a:spcAft>
              <a:buSzPts val="1800"/>
              <a:buFont typeface="Roboto Light"/>
              <a:buAutoNum type="arabicPeriod"/>
            </a:pPr>
            <a:r>
              <a:rPr lang="en" sz="1800">
                <a:solidFill>
                  <a:schemeClr val="dk1"/>
                </a:solidFill>
                <a:latin typeface="Roboto Light"/>
                <a:ea typeface="Roboto Light"/>
                <a:cs typeface="Roboto Light"/>
                <a:sym typeface="Roboto Light"/>
              </a:rPr>
              <a:t>Go to </a:t>
            </a:r>
            <a:r>
              <a:rPr lang="en" sz="1800" u="sng">
                <a:solidFill>
                  <a:schemeClr val="accent5"/>
                </a:solidFill>
                <a:latin typeface="Roboto Light"/>
                <a:ea typeface="Roboto Light"/>
                <a:cs typeface="Roboto Light"/>
                <a:sym typeface="Roboto Light"/>
                <a:hlinkClick r:id="rId3"/>
              </a:rPr>
              <a:t>code.visualstudio.com</a:t>
            </a:r>
            <a:r>
              <a:rPr lang="en" sz="1800">
                <a:solidFill>
                  <a:schemeClr val="dk1"/>
                </a:solidFill>
                <a:latin typeface="Roboto Light"/>
                <a:ea typeface="Roboto Light"/>
                <a:cs typeface="Roboto Light"/>
                <a:sym typeface="Roboto Light"/>
              </a:rPr>
              <a:t> to download and install the latest version of Visual Studio Code.</a:t>
            </a:r>
            <a:endParaRPr sz="1800">
              <a:solidFill>
                <a:schemeClr val="dk1"/>
              </a:solidFill>
              <a:latin typeface="Roboto Light"/>
              <a:ea typeface="Roboto Light"/>
              <a:cs typeface="Roboto Light"/>
              <a:sym typeface="Roboto Light"/>
            </a:endParaRPr>
          </a:p>
          <a:p>
            <a:pPr indent="0" lvl="0" marL="457200" rtl="0" algn="l">
              <a:spcBef>
                <a:spcPts val="0"/>
              </a:spcBef>
              <a:spcAft>
                <a:spcPts val="0"/>
              </a:spcAft>
              <a:buNone/>
            </a:pPr>
            <a:r>
              <a:t/>
            </a:r>
            <a:endParaRPr sz="1800">
              <a:solidFill>
                <a:schemeClr val="dk1"/>
              </a:solidFill>
              <a:latin typeface="Roboto Light"/>
              <a:ea typeface="Roboto Light"/>
              <a:cs typeface="Roboto Light"/>
              <a:sym typeface="Roboto Light"/>
            </a:endParaRPr>
          </a:p>
          <a:p>
            <a:pPr indent="-342900" lvl="0" marL="457200" rtl="0" algn="l">
              <a:spcBef>
                <a:spcPts val="0"/>
              </a:spcBef>
              <a:spcAft>
                <a:spcPts val="0"/>
              </a:spcAft>
              <a:buClr>
                <a:schemeClr val="dk1"/>
              </a:buClr>
              <a:buSzPts val="1800"/>
              <a:buFont typeface="Roboto Light"/>
              <a:buAutoNum type="arabicPeriod"/>
            </a:pPr>
            <a:r>
              <a:rPr lang="en" sz="1800">
                <a:solidFill>
                  <a:schemeClr val="dk1"/>
                </a:solidFill>
                <a:latin typeface="Roboto Light"/>
                <a:ea typeface="Roboto Light"/>
                <a:cs typeface="Roboto Light"/>
                <a:sym typeface="Roboto Light"/>
              </a:rPr>
              <a:t>When the installation is complete, open VS Code and click the Extensions icon in the Activity bar on the side of VS Code.</a:t>
            </a:r>
            <a:endParaRPr sz="1800">
              <a:solidFill>
                <a:schemeClr val="dk1"/>
              </a:solidFill>
              <a:latin typeface="Roboto Light"/>
              <a:ea typeface="Roboto Light"/>
              <a:cs typeface="Roboto Light"/>
              <a:sym typeface="Roboto Light"/>
            </a:endParaRPr>
          </a:p>
          <a:p>
            <a:pPr indent="0" lvl="0" marL="457200" rtl="0" algn="l">
              <a:spcBef>
                <a:spcPts val="0"/>
              </a:spcBef>
              <a:spcAft>
                <a:spcPts val="0"/>
              </a:spcAft>
              <a:buNone/>
            </a:pPr>
            <a:r>
              <a:t/>
            </a:r>
            <a:endParaRPr sz="1800">
              <a:solidFill>
                <a:schemeClr val="dk1"/>
              </a:solidFill>
              <a:latin typeface="Roboto Light"/>
              <a:ea typeface="Roboto Light"/>
              <a:cs typeface="Roboto Light"/>
              <a:sym typeface="Roboto Light"/>
            </a:endParaRPr>
          </a:p>
          <a:p>
            <a:pPr indent="-342900" lvl="0" marL="457200" rtl="0" algn="l">
              <a:spcBef>
                <a:spcPts val="0"/>
              </a:spcBef>
              <a:spcAft>
                <a:spcPts val="0"/>
              </a:spcAft>
              <a:buClr>
                <a:schemeClr val="dk1"/>
              </a:buClr>
              <a:buSzPts val="1800"/>
              <a:buFont typeface="Roboto Light"/>
              <a:buAutoNum type="arabicPeriod"/>
            </a:pPr>
            <a:r>
              <a:rPr lang="en" sz="1800">
                <a:solidFill>
                  <a:schemeClr val="dk1"/>
                </a:solidFill>
                <a:latin typeface="Roboto Light"/>
                <a:ea typeface="Roboto Light"/>
                <a:cs typeface="Roboto Light"/>
                <a:sym typeface="Roboto Light"/>
              </a:rPr>
              <a:t>In the search bar, type Python and download the first extension that appears.</a:t>
            </a:r>
            <a:endParaRPr sz="1800">
              <a:solidFill>
                <a:schemeClr val="dk1"/>
              </a:solidFill>
              <a:latin typeface="Roboto Light"/>
              <a:ea typeface="Roboto Light"/>
              <a:cs typeface="Roboto Light"/>
              <a:sym typeface="Roboto Light"/>
            </a:endParaRPr>
          </a:p>
          <a:p>
            <a:pPr indent="0" lvl="0" marL="457200" rtl="0" algn="l">
              <a:spcBef>
                <a:spcPts val="0"/>
              </a:spcBef>
              <a:spcAft>
                <a:spcPts val="0"/>
              </a:spcAft>
              <a:buNone/>
            </a:pPr>
            <a:r>
              <a:t/>
            </a:r>
            <a:endParaRPr>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8" name="Shape 1188"/>
        <p:cNvGrpSpPr/>
        <p:nvPr/>
      </p:nvGrpSpPr>
      <p:grpSpPr>
        <a:xfrm>
          <a:off x="0" y="0"/>
          <a:ext cx="0" cy="0"/>
          <a:chOff x="0" y="0"/>
          <a:chExt cx="0" cy="0"/>
        </a:xfrm>
      </p:grpSpPr>
      <p:sp>
        <p:nvSpPr>
          <p:cNvPr id="1189" name="Google Shape;1189;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90" name="Google Shape;1190;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1" name="Google Shape;1191;p6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Hello World!</a:t>
            </a:r>
            <a:endParaRPr/>
          </a:p>
        </p:txBody>
      </p:sp>
      <p:sp>
        <p:nvSpPr>
          <p:cNvPr id="1192" name="Google Shape;1192;p69"/>
          <p:cNvSpPr txBox="1"/>
          <p:nvPr/>
        </p:nvSpPr>
        <p:spPr>
          <a:xfrm>
            <a:off x="2807125" y="1259975"/>
            <a:ext cx="2788500" cy="6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Mono"/>
                <a:ea typeface="Roboto Mono"/>
                <a:cs typeface="Roboto Mono"/>
                <a:sym typeface="Roboto Mono"/>
              </a:rPr>
              <a:t>print (“Hello World!”)</a:t>
            </a:r>
            <a:endParaRPr>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6" name="Shape 1196"/>
        <p:cNvGrpSpPr/>
        <p:nvPr/>
      </p:nvGrpSpPr>
      <p:grpSpPr>
        <a:xfrm>
          <a:off x="0" y="0"/>
          <a:ext cx="0" cy="0"/>
          <a:chOff x="0" y="0"/>
          <a:chExt cx="0" cy="0"/>
        </a:xfrm>
      </p:grpSpPr>
      <p:sp>
        <p:nvSpPr>
          <p:cNvPr id="1197" name="Google Shape;1197;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98" name="Google Shape;1198;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9" name="Google Shape;1199;p7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7 minutes</a:t>
            </a:r>
            <a:endParaRPr/>
          </a:p>
        </p:txBody>
      </p:sp>
      <p:sp>
        <p:nvSpPr>
          <p:cNvPr id="1200" name="Google Shape;1200;p7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Activity:</a:t>
            </a:r>
            <a:r>
              <a:rPr lang="en" sz="3000">
                <a:solidFill>
                  <a:schemeClr val="dk1"/>
                </a:solidFill>
                <a:latin typeface="Roboto Light"/>
                <a:ea typeface="Roboto Light"/>
                <a:cs typeface="Roboto Light"/>
                <a:sym typeface="Roboto Light"/>
              </a:rPr>
              <a:t> Goodnight World!</a:t>
            </a:r>
            <a:endParaRPr sz="30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Now that you have seen how to create and run a </a:t>
            </a:r>
            <a:br>
              <a:rPr lang="en" sz="1800">
                <a:solidFill>
                  <a:schemeClr val="dk1"/>
                </a:solidFill>
                <a:latin typeface="Roboto Light"/>
                <a:ea typeface="Roboto Light"/>
                <a:cs typeface="Roboto Light"/>
                <a:sym typeface="Roboto Light"/>
              </a:rPr>
            </a:br>
            <a:r>
              <a:rPr lang="en" sz="1800">
                <a:solidFill>
                  <a:schemeClr val="dk1"/>
                </a:solidFill>
                <a:latin typeface="Roboto Light"/>
                <a:ea typeface="Roboto Light"/>
                <a:cs typeface="Roboto Light"/>
                <a:sym typeface="Roboto Light"/>
              </a:rPr>
              <a:t>Python script, you will now make a program of your </a:t>
            </a:r>
            <a:br>
              <a:rPr lang="en" sz="1800">
                <a:solidFill>
                  <a:schemeClr val="dk1"/>
                </a:solidFill>
                <a:latin typeface="Roboto Light"/>
                <a:ea typeface="Roboto Light"/>
                <a:cs typeface="Roboto Light"/>
                <a:sym typeface="Roboto Light"/>
              </a:rPr>
            </a:br>
            <a:r>
              <a:rPr lang="en" sz="1800">
                <a:solidFill>
                  <a:schemeClr val="dk1"/>
                </a:solidFill>
                <a:latin typeface="Roboto Light"/>
                <a:ea typeface="Roboto Light"/>
                <a:cs typeface="Roboto Light"/>
                <a:sym typeface="Roboto Light"/>
              </a:rPr>
              <a:t>own and practice running it from within the terminal.</a:t>
            </a:r>
            <a:endParaRPr b="1" sz="1800">
              <a:solidFill>
                <a:schemeClr val="dk1"/>
              </a:solidFill>
            </a:endParaRPr>
          </a:p>
          <a:p>
            <a:pPr indent="0" lvl="0" marL="0" rtl="0" algn="l">
              <a:spcBef>
                <a:spcPts val="800"/>
              </a:spcBef>
              <a:spcAft>
                <a:spcPts val="0"/>
              </a:spcAft>
              <a:buNone/>
            </a:pPr>
            <a:r>
              <a:t/>
            </a:r>
            <a:endParaRPr b="1"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sp>
        <p:nvSpPr>
          <p:cNvPr id="1025" name="Google Shape;1025;p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This Week: Python</a:t>
            </a:r>
            <a:endParaRPr/>
          </a:p>
        </p:txBody>
      </p:sp>
      <p:sp>
        <p:nvSpPr>
          <p:cNvPr id="1026" name="Google Shape;1026;p53"/>
          <p:cNvSpPr txBox="1"/>
          <p:nvPr>
            <p:ph idx="1" type="subTitle"/>
          </p:nvPr>
        </p:nvSpPr>
        <p:spPr>
          <a:xfrm>
            <a:off x="0" y="722625"/>
            <a:ext cx="4567500" cy="3455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000"/>
              <a:t>This week, we will expand our toolset by </a:t>
            </a:r>
            <a:br>
              <a:rPr lang="en" sz="3000"/>
            </a:br>
            <a:r>
              <a:rPr lang="en" sz="3000"/>
              <a:t>introducing the Python programming language.</a:t>
            </a:r>
            <a:endParaRPr sz="3000"/>
          </a:p>
        </p:txBody>
      </p:sp>
      <p:sp>
        <p:nvSpPr>
          <p:cNvPr id="1027" name="Google Shape;1027;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28" name="Google Shape;1028;p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29" name="Google Shape;1029;p53"/>
          <p:cNvPicPr preferRelativeResize="0"/>
          <p:nvPr/>
        </p:nvPicPr>
        <p:blipFill>
          <a:blip r:embed="rId3">
            <a:alphaModFix/>
          </a:blip>
          <a:stretch>
            <a:fillRect/>
          </a:stretch>
        </p:blipFill>
        <p:spPr>
          <a:xfrm>
            <a:off x="4317250" y="791189"/>
            <a:ext cx="3997723" cy="38679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Goodnight World!</a:t>
            </a:r>
            <a:endParaRPr/>
          </a:p>
        </p:txBody>
      </p:sp>
      <p:sp>
        <p:nvSpPr>
          <p:cNvPr id="1206" name="Google Shape;1206;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Instructions:</a:t>
            </a:r>
            <a:endParaRPr>
              <a:solidFill>
                <a:schemeClr val="dk1"/>
              </a:solidFill>
            </a:endParaRPr>
          </a:p>
          <a:p>
            <a:pPr indent="0" lvl="0" marL="0" rtl="0" algn="l">
              <a:spcBef>
                <a:spcPts val="0"/>
              </a:spcBef>
              <a:spcAft>
                <a:spcPts val="0"/>
              </a:spcAft>
              <a:buNone/>
            </a:pPr>
            <a:r>
              <a:t/>
            </a:r>
            <a:endParaRPr/>
          </a:p>
        </p:txBody>
      </p:sp>
      <p:sp>
        <p:nvSpPr>
          <p:cNvPr id="1207" name="Google Shape;1207;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08" name="Google Shape;1208;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9" name="Google Shape;1209;p71"/>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323850" lvl="0" marL="457200" rtl="0" algn="l">
              <a:spcBef>
                <a:spcPts val="0"/>
              </a:spcBef>
              <a:spcAft>
                <a:spcPts val="0"/>
              </a:spcAft>
              <a:buSzPts val="1500"/>
              <a:buFont typeface="Roboto Light"/>
              <a:buAutoNum type="arabicPeriod"/>
            </a:pPr>
            <a:r>
              <a:rPr lang="en" sz="1500">
                <a:solidFill>
                  <a:schemeClr val="dk1"/>
                </a:solidFill>
                <a:latin typeface="Roboto Light"/>
                <a:ea typeface="Roboto Light"/>
                <a:cs typeface="Roboto Light"/>
                <a:sym typeface="Roboto Light"/>
              </a:rPr>
              <a:t>Create a new file in VS Code and save it as</a:t>
            </a:r>
            <a:r>
              <a:rPr lang="en" sz="1500">
                <a:solidFill>
                  <a:schemeClr val="dk1"/>
                </a:solidFill>
              </a:rPr>
              <a:t> </a:t>
            </a:r>
            <a:r>
              <a:rPr lang="en" sz="1500">
                <a:solidFill>
                  <a:schemeClr val="lt1"/>
                </a:solidFill>
                <a:highlight>
                  <a:srgbClr val="212940"/>
                </a:highlight>
                <a:latin typeface="Inconsolata"/>
                <a:ea typeface="Inconsolata"/>
                <a:cs typeface="Inconsolata"/>
                <a:sym typeface="Inconsolata"/>
              </a:rPr>
              <a:t>GoodnightWorld.py</a:t>
            </a:r>
            <a:endParaRPr sz="1500">
              <a:solidFill>
                <a:schemeClr val="lt1"/>
              </a:solidFill>
              <a:highlight>
                <a:srgbClr val="212940"/>
              </a:highlight>
              <a:latin typeface="Inconsolata"/>
              <a:ea typeface="Inconsolata"/>
              <a:cs typeface="Inconsolata"/>
              <a:sym typeface="Inconsolata"/>
            </a:endParaRPr>
          </a:p>
          <a:p>
            <a:pPr indent="0" lvl="0" marL="457200" rtl="0" algn="l">
              <a:spcBef>
                <a:spcPts val="0"/>
              </a:spcBef>
              <a:spcAft>
                <a:spcPts val="0"/>
              </a:spcAft>
              <a:buNone/>
            </a:pPr>
            <a:r>
              <a:t/>
            </a:r>
            <a:endParaRPr sz="1500">
              <a:solidFill>
                <a:schemeClr val="dk1"/>
              </a:solidFill>
              <a:latin typeface="Roboto Light"/>
              <a:ea typeface="Roboto Light"/>
              <a:cs typeface="Roboto Light"/>
              <a:sym typeface="Roboto Light"/>
            </a:endParaRPr>
          </a:p>
          <a:p>
            <a:pPr indent="-323850" lvl="0" marL="457200" rtl="0" algn="l">
              <a:spcBef>
                <a:spcPts val="0"/>
              </a:spcBef>
              <a:spcAft>
                <a:spcPts val="0"/>
              </a:spcAft>
              <a:buSzPts val="1500"/>
              <a:buFont typeface="Roboto Light"/>
              <a:buAutoNum type="arabicPeriod"/>
            </a:pPr>
            <a:r>
              <a:rPr lang="en" sz="1500">
                <a:solidFill>
                  <a:schemeClr val="dk1"/>
                </a:solidFill>
                <a:latin typeface="Roboto Light"/>
                <a:ea typeface="Roboto Light"/>
                <a:cs typeface="Roboto Light"/>
                <a:sym typeface="Roboto Light"/>
              </a:rPr>
              <a:t>Write a line of code that will print out the line "Goodnight World!" to the terminal when it is run.</a:t>
            </a:r>
            <a:endParaRPr sz="1500">
              <a:solidFill>
                <a:schemeClr val="dk1"/>
              </a:solidFill>
              <a:latin typeface="Roboto Light"/>
              <a:ea typeface="Roboto Light"/>
              <a:cs typeface="Roboto Light"/>
              <a:sym typeface="Roboto Light"/>
            </a:endParaRPr>
          </a:p>
          <a:p>
            <a:pPr indent="0" lvl="0" marL="457200" rtl="0" algn="l">
              <a:spcBef>
                <a:spcPts val="0"/>
              </a:spcBef>
              <a:spcAft>
                <a:spcPts val="0"/>
              </a:spcAft>
              <a:buNone/>
            </a:pPr>
            <a:r>
              <a:t/>
            </a:r>
            <a:endParaRPr sz="1500">
              <a:solidFill>
                <a:schemeClr val="dk1"/>
              </a:solidFill>
              <a:latin typeface="Roboto Light"/>
              <a:ea typeface="Roboto Light"/>
              <a:cs typeface="Roboto Light"/>
              <a:sym typeface="Roboto Light"/>
            </a:endParaRPr>
          </a:p>
          <a:p>
            <a:pPr indent="-323850" lvl="0" marL="457200" rtl="0" algn="l">
              <a:spcBef>
                <a:spcPts val="0"/>
              </a:spcBef>
              <a:spcAft>
                <a:spcPts val="0"/>
              </a:spcAft>
              <a:buSzPts val="1500"/>
              <a:buFont typeface="Roboto Light"/>
              <a:buAutoNum type="arabicPeriod"/>
            </a:pPr>
            <a:r>
              <a:rPr lang="en" sz="1500">
                <a:solidFill>
                  <a:schemeClr val="dk1"/>
                </a:solidFill>
                <a:latin typeface="Roboto Light"/>
                <a:ea typeface="Roboto Light"/>
                <a:cs typeface="Roboto Light"/>
                <a:sym typeface="Roboto Light"/>
              </a:rPr>
              <a:t>Go to the folder where you saved</a:t>
            </a:r>
            <a:r>
              <a:rPr lang="en" sz="1500">
                <a:solidFill>
                  <a:schemeClr val="dk1"/>
                </a:solidFill>
              </a:rPr>
              <a:t> </a:t>
            </a:r>
            <a:r>
              <a:rPr lang="en" sz="1500">
                <a:solidFill>
                  <a:schemeClr val="lt1"/>
                </a:solidFill>
                <a:highlight>
                  <a:srgbClr val="212940"/>
                </a:highlight>
                <a:latin typeface="Inconsolata"/>
                <a:ea typeface="Inconsolata"/>
                <a:cs typeface="Inconsolata"/>
                <a:sym typeface="Inconsolata"/>
              </a:rPr>
              <a:t>GoodnightWorld.py</a:t>
            </a:r>
            <a:r>
              <a:rPr lang="en" sz="1500">
                <a:solidFill>
                  <a:schemeClr val="dk1"/>
                </a:solidFill>
              </a:rPr>
              <a:t> </a:t>
            </a:r>
            <a:r>
              <a:rPr lang="en" sz="1500">
                <a:solidFill>
                  <a:schemeClr val="dk1"/>
                </a:solidFill>
                <a:latin typeface="Roboto Light"/>
                <a:ea typeface="Roboto Light"/>
                <a:cs typeface="Roboto Light"/>
                <a:sym typeface="Roboto Light"/>
              </a:rPr>
              <a:t>and run the application.</a:t>
            </a:r>
            <a:endParaRPr sz="15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15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1500">
              <a:solidFill>
                <a:schemeClr val="dk1"/>
              </a:solidFill>
              <a:latin typeface="Roboto Light"/>
              <a:ea typeface="Roboto Light"/>
              <a:cs typeface="Roboto Light"/>
              <a:sym typeface="Roboto Light"/>
            </a:endParaRPr>
          </a:p>
          <a:p>
            <a:pPr indent="0" lvl="0" marL="0" rtl="0" algn="l">
              <a:spcBef>
                <a:spcPts val="0"/>
              </a:spcBef>
              <a:spcAft>
                <a:spcPts val="0"/>
              </a:spcAft>
              <a:buNone/>
            </a:pPr>
            <a:r>
              <a:rPr lang="en" sz="1500">
                <a:solidFill>
                  <a:schemeClr val="dk1"/>
                </a:solidFill>
                <a:latin typeface="Roboto Light"/>
                <a:ea typeface="Roboto Light"/>
                <a:cs typeface="Roboto Light"/>
                <a:sym typeface="Roboto Light"/>
              </a:rPr>
              <a:t>Tips: </a:t>
            </a:r>
            <a:endParaRPr sz="1500">
              <a:solidFill>
                <a:schemeClr val="dk1"/>
              </a:solidFill>
              <a:latin typeface="Roboto Light"/>
              <a:ea typeface="Roboto Light"/>
              <a:cs typeface="Roboto Light"/>
              <a:sym typeface="Roboto Light"/>
            </a:endParaRPr>
          </a:p>
          <a:p>
            <a:pPr indent="0" lvl="0" marL="457200" rtl="0" algn="l">
              <a:spcBef>
                <a:spcPts val="0"/>
              </a:spcBef>
              <a:spcAft>
                <a:spcPts val="0"/>
              </a:spcAft>
              <a:buNone/>
            </a:pPr>
            <a:r>
              <a:t/>
            </a:r>
            <a:endParaRPr sz="1500">
              <a:solidFill>
                <a:schemeClr val="dk1"/>
              </a:solidFill>
              <a:latin typeface="Roboto Light"/>
              <a:ea typeface="Roboto Light"/>
              <a:cs typeface="Roboto Light"/>
              <a:sym typeface="Roboto Light"/>
            </a:endParaRPr>
          </a:p>
          <a:p>
            <a:pPr indent="-323850" lvl="0" marL="457200" rtl="0" algn="l">
              <a:spcBef>
                <a:spcPts val="0"/>
              </a:spcBef>
              <a:spcAft>
                <a:spcPts val="0"/>
              </a:spcAft>
              <a:buSzPts val="1500"/>
              <a:buChar char="-"/>
            </a:pPr>
            <a:r>
              <a:rPr lang="en" sz="1500">
                <a:solidFill>
                  <a:schemeClr val="dk1"/>
                </a:solidFill>
                <a:latin typeface="Roboto Light"/>
                <a:ea typeface="Roboto Light"/>
                <a:cs typeface="Roboto Light"/>
                <a:sym typeface="Roboto Light"/>
              </a:rPr>
              <a:t>The</a:t>
            </a:r>
            <a:r>
              <a:rPr lang="en" sz="1500">
                <a:solidFill>
                  <a:schemeClr val="dk1"/>
                </a:solidFill>
              </a:rPr>
              <a:t> </a:t>
            </a:r>
            <a:r>
              <a:rPr lang="en" sz="1500">
                <a:solidFill>
                  <a:schemeClr val="lt1"/>
                </a:solidFill>
                <a:highlight>
                  <a:srgbClr val="212940"/>
                </a:highlight>
                <a:latin typeface="Inconsolata"/>
                <a:ea typeface="Inconsolata"/>
                <a:cs typeface="Inconsolata"/>
                <a:sym typeface="Inconsolata"/>
              </a:rPr>
              <a:t>print()</a:t>
            </a:r>
            <a:r>
              <a:rPr lang="en" sz="1500">
                <a:solidFill>
                  <a:schemeClr val="dk1"/>
                </a:solidFill>
                <a:latin typeface="Inconsolata"/>
                <a:ea typeface="Inconsolata"/>
                <a:cs typeface="Inconsolata"/>
                <a:sym typeface="Inconsolata"/>
              </a:rPr>
              <a:t> </a:t>
            </a:r>
            <a:r>
              <a:rPr lang="en" sz="1500">
                <a:solidFill>
                  <a:schemeClr val="dk1"/>
                </a:solidFill>
                <a:latin typeface="Roboto Light"/>
                <a:ea typeface="Roboto Light"/>
                <a:cs typeface="Roboto Light"/>
                <a:sym typeface="Roboto Light"/>
              </a:rPr>
              <a:t>function allows you to print lines to the console.</a:t>
            </a:r>
            <a:endParaRPr sz="1500">
              <a:solidFill>
                <a:schemeClr val="dk1"/>
              </a:solidFill>
              <a:latin typeface="Roboto Light"/>
              <a:ea typeface="Roboto Light"/>
              <a:cs typeface="Roboto Light"/>
              <a:sym typeface="Roboto Light"/>
            </a:endParaRPr>
          </a:p>
          <a:p>
            <a:pPr indent="0" lvl="0" marL="457200" rtl="0" algn="l">
              <a:spcBef>
                <a:spcPts val="0"/>
              </a:spcBef>
              <a:spcAft>
                <a:spcPts val="0"/>
              </a:spcAft>
              <a:buNone/>
            </a:pPr>
            <a:r>
              <a:t/>
            </a:r>
            <a:endParaRPr sz="1500">
              <a:solidFill>
                <a:schemeClr val="dk1"/>
              </a:solidFill>
              <a:latin typeface="Roboto Light"/>
              <a:ea typeface="Roboto Light"/>
              <a:cs typeface="Roboto Light"/>
              <a:sym typeface="Roboto Light"/>
            </a:endParaRPr>
          </a:p>
          <a:p>
            <a:pPr indent="-323850" lvl="0" marL="457200" rtl="0" algn="l">
              <a:spcBef>
                <a:spcPts val="0"/>
              </a:spcBef>
              <a:spcAft>
                <a:spcPts val="0"/>
              </a:spcAft>
              <a:buClr>
                <a:schemeClr val="dk1"/>
              </a:buClr>
              <a:buSzPts val="1500"/>
              <a:buFont typeface="Roboto Light"/>
              <a:buChar char="-"/>
            </a:pPr>
            <a:r>
              <a:rPr lang="en" sz="1500">
                <a:solidFill>
                  <a:schemeClr val="dk1"/>
                </a:solidFill>
                <a:latin typeface="Roboto Light"/>
                <a:ea typeface="Roboto Light"/>
                <a:cs typeface="Roboto Light"/>
                <a:sym typeface="Roboto Light"/>
              </a:rPr>
              <a:t>Remember to put the phrase in quotes so that it prints properly.</a:t>
            </a:r>
            <a:endParaRPr sz="1500">
              <a:solidFill>
                <a:schemeClr val="dk1"/>
              </a:solidFill>
              <a:latin typeface="Roboto Light"/>
              <a:ea typeface="Roboto Light"/>
              <a:cs typeface="Roboto Light"/>
              <a:sym typeface="Roboto Light"/>
            </a:endParaRPr>
          </a:p>
          <a:p>
            <a:pPr indent="0" lvl="0" marL="457200" rtl="0" algn="l">
              <a:spcBef>
                <a:spcPts val="0"/>
              </a:spcBef>
              <a:spcAft>
                <a:spcPts val="0"/>
              </a:spcAft>
              <a:buNone/>
            </a:pPr>
            <a:r>
              <a:t/>
            </a:r>
            <a:endParaRPr>
              <a:solidFill>
                <a:schemeClr val="dk1"/>
              </a:solidFill>
              <a:latin typeface="Roboto Light"/>
              <a:ea typeface="Roboto Light"/>
              <a:cs typeface="Roboto Light"/>
              <a:sym typeface="Roboto Light"/>
            </a:endParaRPr>
          </a:p>
          <a:p>
            <a:pPr indent="457200" lvl="0" marL="0" rtl="0" algn="l">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dk1"/>
              </a:solidFill>
              <a:latin typeface="Roboto Light"/>
              <a:ea typeface="Roboto Light"/>
              <a:cs typeface="Roboto Light"/>
              <a:sym typeface="Robot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Google Shape;1214;p72"/>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15" name="Google Shape;1215;p7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Programming Fundamentals:</a:t>
            </a:r>
            <a:endParaRPr/>
          </a:p>
          <a:p>
            <a:pPr indent="0" lvl="0" marL="0" rtl="0" algn="ctr">
              <a:spcBef>
                <a:spcPts val="0"/>
              </a:spcBef>
              <a:spcAft>
                <a:spcPts val="0"/>
              </a:spcAft>
              <a:buNone/>
            </a:pPr>
            <a:r>
              <a:rPr lang="en" sz="3000">
                <a:solidFill>
                  <a:srgbClr val="00FF00"/>
                </a:solidFill>
                <a:latin typeface="Roboto Mono"/>
                <a:ea typeface="Roboto Mono"/>
                <a:cs typeface="Roboto Mono"/>
                <a:sym typeface="Roboto Mono"/>
              </a:rPr>
              <a:t>Variables and Data Types</a:t>
            </a:r>
            <a:endParaRPr sz="3000">
              <a:solidFill>
                <a:srgbClr val="00FF00"/>
              </a:solidFill>
              <a:latin typeface="Roboto Mono"/>
              <a:ea typeface="Roboto Mono"/>
              <a:cs typeface="Roboto Mono"/>
              <a:sym typeface="Roboto Mono"/>
            </a:endParaRPr>
          </a:p>
        </p:txBody>
      </p:sp>
      <p:sp>
        <p:nvSpPr>
          <p:cNvPr id="1216" name="Google Shape;1216;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7" name="Google Shape;1217;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Google Shape;1222;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Programming Fundamentals</a:t>
            </a:r>
            <a:endParaRPr/>
          </a:p>
        </p:txBody>
      </p:sp>
      <p:sp>
        <p:nvSpPr>
          <p:cNvPr id="1223" name="Google Shape;1223;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24" name="Google Shape;1224;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5" name="Google Shape;1225;p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None/>
            </a:pPr>
            <a:r>
              <a:rPr lang="en"/>
              <a:t>Programming is just piecing logic together to solve larger problems and produce output. All of programming is basically just manipulating data.</a:t>
            </a:r>
            <a:endParaRPr/>
          </a:p>
        </p:txBody>
      </p:sp>
      <p:graphicFrame>
        <p:nvGraphicFramePr>
          <p:cNvPr id="1226" name="Google Shape;1226;p73"/>
          <p:cNvGraphicFramePr/>
          <p:nvPr/>
        </p:nvGraphicFramePr>
        <p:xfrm>
          <a:off x="1260175" y="1491900"/>
          <a:ext cx="3000000" cy="3000000"/>
        </p:xfrm>
        <a:graphic>
          <a:graphicData uri="http://schemas.openxmlformats.org/drawingml/2006/table">
            <a:tbl>
              <a:tblPr>
                <a:noFill/>
                <a:tableStyleId>{0856E3EA-D68D-4E91-BB53-6054B398C05B}</a:tableStyleId>
              </a:tblPr>
              <a:tblGrid>
                <a:gridCol w="3287250"/>
                <a:gridCol w="3336400"/>
              </a:tblGrid>
              <a:tr h="526525">
                <a:tc>
                  <a:txBody>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Data</a:t>
                      </a:r>
                      <a:endParaRPr b="1" sz="1800">
                        <a:solidFill>
                          <a:srgbClr val="FFFFFF"/>
                        </a:solidFill>
                        <a:latin typeface="Roboto"/>
                        <a:ea typeface="Roboto"/>
                        <a:cs typeface="Roboto"/>
                        <a:sym typeface="Roboto"/>
                      </a:endParaRPr>
                    </a:p>
                  </a:txBody>
                  <a:tcPr marT="0" marB="0" marR="91425" marL="91425" anchor="ctr">
                    <a:solidFill>
                      <a:srgbClr val="000000"/>
                    </a:solidFill>
                  </a:tcPr>
                </a:tc>
                <a:tc>
                  <a:txBody>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Logic</a:t>
                      </a:r>
                      <a:endParaRPr b="1" sz="1800">
                        <a:solidFill>
                          <a:srgbClr val="FFFFFF"/>
                        </a:solidFill>
                        <a:latin typeface="Roboto"/>
                        <a:ea typeface="Roboto"/>
                        <a:cs typeface="Roboto"/>
                        <a:sym typeface="Roboto"/>
                      </a:endParaRPr>
                    </a:p>
                  </a:txBody>
                  <a:tcPr marT="0" marB="0" marR="91425" marL="91425" anchor="ctr">
                    <a:solidFill>
                      <a:srgbClr val="000000"/>
                    </a:solidFill>
                  </a:tcPr>
                </a:tc>
              </a:tr>
              <a:tr h="526525">
                <a:tc>
                  <a:txBody>
                    <a:bodyPr/>
                    <a:lstStyle/>
                    <a:p>
                      <a:pPr indent="0" lvl="0" marL="0" rtl="0" algn="l">
                        <a:spcBef>
                          <a:spcPts val="0"/>
                        </a:spcBef>
                        <a:spcAft>
                          <a:spcPts val="0"/>
                        </a:spcAft>
                        <a:buNone/>
                      </a:pPr>
                      <a:r>
                        <a:rPr lang="en" sz="1800">
                          <a:latin typeface="Roboto Light"/>
                          <a:ea typeface="Roboto Light"/>
                          <a:cs typeface="Roboto Light"/>
                          <a:sym typeface="Roboto Light"/>
                        </a:rPr>
                        <a:t>1. </a:t>
                      </a:r>
                      <a:r>
                        <a:rPr lang="en" sz="1800">
                          <a:latin typeface="Roboto Light"/>
                          <a:ea typeface="Roboto Light"/>
                          <a:cs typeface="Roboto Light"/>
                          <a:sym typeface="Roboto Light"/>
                        </a:rPr>
                        <a:t>Numbers</a:t>
                      </a:r>
                      <a:endParaRPr sz="1800">
                        <a:latin typeface="Roboto Light"/>
                        <a:ea typeface="Roboto Light"/>
                        <a:cs typeface="Roboto Light"/>
                        <a:sym typeface="Roboto Light"/>
                      </a:endParaRPr>
                    </a:p>
                  </a:txBody>
                  <a:tcPr marT="0" marB="0" marR="91425" marL="91425" anchor="ctr"/>
                </a:tc>
                <a:tc>
                  <a:txBody>
                    <a:bodyPr/>
                    <a:lstStyle/>
                    <a:p>
                      <a:pPr indent="0" lvl="0" marL="0" rtl="0" algn="l">
                        <a:spcBef>
                          <a:spcPts val="0"/>
                        </a:spcBef>
                        <a:spcAft>
                          <a:spcPts val="0"/>
                        </a:spcAft>
                        <a:buNone/>
                      </a:pPr>
                      <a:r>
                        <a:rPr lang="en" sz="1800">
                          <a:latin typeface="Roboto Light"/>
                          <a:ea typeface="Roboto Light"/>
                          <a:cs typeface="Roboto Light"/>
                          <a:sym typeface="Roboto Light"/>
                        </a:rPr>
                        <a:t>1. </a:t>
                      </a:r>
                      <a:r>
                        <a:rPr lang="en" sz="1800">
                          <a:latin typeface="Roboto Light"/>
                          <a:ea typeface="Roboto Light"/>
                          <a:cs typeface="Roboto Light"/>
                          <a:sym typeface="Roboto Light"/>
                        </a:rPr>
                        <a:t>Operators</a:t>
                      </a:r>
                      <a:endParaRPr sz="1800">
                        <a:latin typeface="Roboto Light"/>
                        <a:ea typeface="Roboto Light"/>
                        <a:cs typeface="Roboto Light"/>
                        <a:sym typeface="Roboto Light"/>
                      </a:endParaRPr>
                    </a:p>
                  </a:txBody>
                  <a:tcPr marT="0" marB="0" marR="91425" marL="91425" anchor="ctr"/>
                </a:tc>
              </a:tr>
              <a:tr h="526525">
                <a:tc>
                  <a:txBody>
                    <a:bodyPr/>
                    <a:lstStyle/>
                    <a:p>
                      <a:pPr indent="0" lvl="0" marL="0" rtl="0" algn="l">
                        <a:spcBef>
                          <a:spcPts val="0"/>
                        </a:spcBef>
                        <a:spcAft>
                          <a:spcPts val="0"/>
                        </a:spcAft>
                        <a:buNone/>
                      </a:pPr>
                      <a:r>
                        <a:rPr lang="en" sz="1800">
                          <a:latin typeface="Roboto Light"/>
                          <a:ea typeface="Roboto Light"/>
                          <a:cs typeface="Roboto Light"/>
                          <a:sym typeface="Roboto Light"/>
                        </a:rPr>
                        <a:t>2. Strings</a:t>
                      </a:r>
                      <a:endParaRPr sz="1800">
                        <a:latin typeface="Roboto Light"/>
                        <a:ea typeface="Roboto Light"/>
                        <a:cs typeface="Roboto Light"/>
                        <a:sym typeface="Roboto Light"/>
                      </a:endParaRPr>
                    </a:p>
                  </a:txBody>
                  <a:tcPr marT="0" marB="0" marR="91425" marL="91425" anchor="ctr">
                    <a:solidFill>
                      <a:schemeClr val="lt2"/>
                    </a:solidFill>
                  </a:tcPr>
                </a:tc>
                <a:tc>
                  <a:txBody>
                    <a:bodyPr/>
                    <a:lstStyle/>
                    <a:p>
                      <a:pPr indent="0" lvl="0" marL="0" rtl="0" algn="l">
                        <a:spcBef>
                          <a:spcPts val="0"/>
                        </a:spcBef>
                        <a:spcAft>
                          <a:spcPts val="0"/>
                        </a:spcAft>
                        <a:buNone/>
                      </a:pPr>
                      <a:r>
                        <a:rPr lang="en" sz="1800">
                          <a:latin typeface="Roboto Light"/>
                          <a:ea typeface="Roboto Light"/>
                          <a:cs typeface="Roboto Light"/>
                          <a:sym typeface="Roboto Light"/>
                        </a:rPr>
                        <a:t>2. Conditionals</a:t>
                      </a:r>
                      <a:endParaRPr sz="1800">
                        <a:latin typeface="Roboto Light"/>
                        <a:ea typeface="Roboto Light"/>
                        <a:cs typeface="Roboto Light"/>
                        <a:sym typeface="Roboto Light"/>
                      </a:endParaRPr>
                    </a:p>
                  </a:txBody>
                  <a:tcPr marT="0" marB="0" marR="91425" marL="91425" anchor="ctr">
                    <a:solidFill>
                      <a:schemeClr val="lt2"/>
                    </a:solidFill>
                  </a:tcPr>
                </a:tc>
              </a:tr>
              <a:tr h="526525">
                <a:tc>
                  <a:txBody>
                    <a:bodyPr/>
                    <a:lstStyle/>
                    <a:p>
                      <a:pPr indent="0" lvl="0" marL="0" rtl="0" algn="l">
                        <a:spcBef>
                          <a:spcPts val="0"/>
                        </a:spcBef>
                        <a:spcAft>
                          <a:spcPts val="0"/>
                        </a:spcAft>
                        <a:buNone/>
                      </a:pPr>
                      <a:r>
                        <a:rPr lang="en" sz="1800">
                          <a:latin typeface="Roboto Light"/>
                          <a:ea typeface="Roboto Light"/>
                          <a:cs typeface="Roboto Light"/>
                          <a:sym typeface="Roboto Light"/>
                        </a:rPr>
                        <a:t>3. Booleans</a:t>
                      </a:r>
                      <a:endParaRPr sz="1800">
                        <a:latin typeface="Roboto Light"/>
                        <a:ea typeface="Roboto Light"/>
                        <a:cs typeface="Roboto Light"/>
                        <a:sym typeface="Roboto Light"/>
                      </a:endParaRPr>
                    </a:p>
                  </a:txBody>
                  <a:tcPr marT="0" marB="0" marR="91425" marL="91425" anchor="ctr"/>
                </a:tc>
                <a:tc>
                  <a:txBody>
                    <a:bodyPr/>
                    <a:lstStyle/>
                    <a:p>
                      <a:pPr indent="0" lvl="0" marL="0" rtl="0" algn="l">
                        <a:spcBef>
                          <a:spcPts val="0"/>
                        </a:spcBef>
                        <a:spcAft>
                          <a:spcPts val="0"/>
                        </a:spcAft>
                        <a:buNone/>
                      </a:pPr>
                      <a:r>
                        <a:rPr lang="en" sz="1800">
                          <a:latin typeface="Roboto Light"/>
                          <a:ea typeface="Roboto Light"/>
                          <a:cs typeface="Roboto Light"/>
                          <a:sym typeface="Roboto Light"/>
                        </a:rPr>
                        <a:t>3. Loops</a:t>
                      </a:r>
                      <a:endParaRPr sz="1800">
                        <a:latin typeface="Roboto Light"/>
                        <a:ea typeface="Roboto Light"/>
                        <a:cs typeface="Roboto Light"/>
                        <a:sym typeface="Roboto Light"/>
                      </a:endParaRPr>
                    </a:p>
                  </a:txBody>
                  <a:tcPr marT="0" marB="0" marR="91425" marL="91425" anchor="ctr"/>
                </a:tc>
              </a:tr>
              <a:tr h="526525">
                <a:tc>
                  <a:txBody>
                    <a:bodyPr/>
                    <a:lstStyle/>
                    <a:p>
                      <a:pPr indent="0" lvl="0" marL="0" rtl="0" algn="l">
                        <a:spcBef>
                          <a:spcPts val="0"/>
                        </a:spcBef>
                        <a:spcAft>
                          <a:spcPts val="0"/>
                        </a:spcAft>
                        <a:buNone/>
                      </a:pPr>
                      <a:r>
                        <a:rPr lang="en" sz="1800">
                          <a:latin typeface="Roboto Light"/>
                          <a:ea typeface="Roboto Light"/>
                          <a:cs typeface="Roboto Light"/>
                          <a:sym typeface="Roboto Light"/>
                        </a:rPr>
                        <a:t>4. Lists</a:t>
                      </a:r>
                      <a:endParaRPr sz="1800">
                        <a:latin typeface="Roboto Light"/>
                        <a:ea typeface="Roboto Light"/>
                        <a:cs typeface="Roboto Light"/>
                        <a:sym typeface="Roboto Light"/>
                      </a:endParaRPr>
                    </a:p>
                  </a:txBody>
                  <a:tcPr marT="0" marB="0" marR="91425" marL="91425" anchor="ctr">
                    <a:solidFill>
                      <a:schemeClr val="lt2"/>
                    </a:solidFill>
                  </a:tcPr>
                </a:tc>
                <a:tc>
                  <a:txBody>
                    <a:bodyPr/>
                    <a:lstStyle/>
                    <a:p>
                      <a:pPr indent="0" lvl="0" marL="0" rtl="0" algn="l">
                        <a:spcBef>
                          <a:spcPts val="0"/>
                        </a:spcBef>
                        <a:spcAft>
                          <a:spcPts val="0"/>
                        </a:spcAft>
                        <a:buNone/>
                      </a:pPr>
                      <a:r>
                        <a:rPr lang="en" sz="1800">
                          <a:latin typeface="Roboto Light"/>
                          <a:ea typeface="Roboto Light"/>
                          <a:cs typeface="Roboto Light"/>
                          <a:sym typeface="Roboto Light"/>
                        </a:rPr>
                        <a:t>4. Functions</a:t>
                      </a:r>
                      <a:endParaRPr sz="1800">
                        <a:latin typeface="Roboto Light"/>
                        <a:ea typeface="Roboto Light"/>
                        <a:cs typeface="Roboto Light"/>
                        <a:sym typeface="Roboto Light"/>
                      </a:endParaRPr>
                    </a:p>
                  </a:txBody>
                  <a:tcPr marT="0" marB="0" marR="91425" marL="91425" anchor="ctr">
                    <a:solidFill>
                      <a:schemeClr val="lt2"/>
                    </a:solidFill>
                  </a:tcPr>
                </a:tc>
              </a:tr>
              <a:tr h="526525">
                <a:tc>
                  <a:txBody>
                    <a:bodyPr/>
                    <a:lstStyle/>
                    <a:p>
                      <a:pPr indent="0" lvl="0" marL="0" rtl="0" algn="l">
                        <a:spcBef>
                          <a:spcPts val="0"/>
                        </a:spcBef>
                        <a:spcAft>
                          <a:spcPts val="0"/>
                        </a:spcAft>
                        <a:buNone/>
                      </a:pPr>
                      <a:r>
                        <a:rPr lang="en" sz="1800">
                          <a:latin typeface="Roboto Light"/>
                          <a:ea typeface="Roboto Light"/>
                          <a:cs typeface="Roboto Light"/>
                          <a:sym typeface="Roboto Light"/>
                        </a:rPr>
                        <a:t>5. Dictionaries</a:t>
                      </a:r>
                      <a:endParaRPr sz="1800">
                        <a:latin typeface="Roboto Light"/>
                        <a:ea typeface="Roboto Light"/>
                        <a:cs typeface="Roboto Light"/>
                        <a:sym typeface="Roboto Light"/>
                      </a:endParaRPr>
                    </a:p>
                  </a:txBody>
                  <a:tcPr marT="0" marB="0" marR="91425" marL="91425" anchor="ctr"/>
                </a:tc>
                <a:tc>
                  <a:txBody>
                    <a:bodyPr/>
                    <a:lstStyle/>
                    <a:p>
                      <a:pPr indent="0" lvl="0" marL="0" rtl="0" algn="l">
                        <a:spcBef>
                          <a:spcPts val="0"/>
                        </a:spcBef>
                        <a:spcAft>
                          <a:spcPts val="0"/>
                        </a:spcAft>
                        <a:buNone/>
                      </a:pPr>
                      <a:r>
                        <a:rPr lang="en" sz="1800">
                          <a:latin typeface="Roboto Light"/>
                          <a:ea typeface="Roboto Light"/>
                          <a:cs typeface="Roboto Light"/>
                          <a:sym typeface="Roboto Light"/>
                        </a:rPr>
                        <a:t>5. Modules</a:t>
                      </a:r>
                      <a:endParaRPr sz="1800">
                        <a:latin typeface="Roboto Light"/>
                        <a:ea typeface="Roboto Light"/>
                        <a:cs typeface="Roboto Light"/>
                        <a:sym typeface="Roboto Light"/>
                      </a:endParaRPr>
                    </a:p>
                  </a:txBody>
                  <a:tcPr marT="0" marB="0" marR="91425" marL="91425" anchor="ct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sp>
        <p:nvSpPr>
          <p:cNvPr id="1231" name="Google Shape;1231;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Variables</a:t>
            </a:r>
            <a:endParaRPr/>
          </a:p>
        </p:txBody>
      </p:sp>
      <p:sp>
        <p:nvSpPr>
          <p:cNvPr id="1232" name="Google Shape;1232;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33" name="Google Shape;1233;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34" name="Google Shape;1234;p74"/>
          <p:cNvPicPr preferRelativeResize="0"/>
          <p:nvPr/>
        </p:nvPicPr>
        <p:blipFill>
          <a:blip r:embed="rId3">
            <a:alphaModFix/>
          </a:blip>
          <a:stretch>
            <a:fillRect/>
          </a:stretch>
        </p:blipFill>
        <p:spPr>
          <a:xfrm>
            <a:off x="1185750" y="1527725"/>
            <a:ext cx="1095201" cy="1602276"/>
          </a:xfrm>
          <a:prstGeom prst="rect">
            <a:avLst/>
          </a:prstGeom>
          <a:noFill/>
          <a:ln>
            <a:noFill/>
          </a:ln>
        </p:spPr>
      </p:pic>
      <p:sp>
        <p:nvSpPr>
          <p:cNvPr id="1235" name="Google Shape;1235;p74"/>
          <p:cNvSpPr txBox="1"/>
          <p:nvPr/>
        </p:nvSpPr>
        <p:spPr>
          <a:xfrm>
            <a:off x="2473050" y="1446425"/>
            <a:ext cx="5642700" cy="28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Variables</a:t>
            </a:r>
            <a:r>
              <a:rPr lang="en" sz="2400">
                <a:latin typeface="Roboto Light"/>
                <a:ea typeface="Roboto Light"/>
                <a:cs typeface="Roboto Light"/>
                <a:sym typeface="Roboto Light"/>
              </a:rPr>
              <a:t> are the holding ground for data. They essentially allow us to attach </a:t>
            </a:r>
            <a:r>
              <a:rPr b="1" lang="en" sz="2400">
                <a:solidFill>
                  <a:srgbClr val="3C78D8"/>
                </a:solidFill>
                <a:latin typeface="Roboto"/>
                <a:ea typeface="Roboto"/>
                <a:cs typeface="Roboto"/>
                <a:sym typeface="Roboto"/>
              </a:rPr>
              <a:t>specific values</a:t>
            </a:r>
            <a:r>
              <a:rPr lang="en" sz="2400">
                <a:latin typeface="Roboto Light"/>
                <a:ea typeface="Roboto Light"/>
                <a:cs typeface="Roboto Light"/>
                <a:sym typeface="Roboto Light"/>
              </a:rPr>
              <a:t> to </a:t>
            </a:r>
            <a:r>
              <a:rPr b="1" lang="en" sz="2400">
                <a:solidFill>
                  <a:srgbClr val="3C78D8"/>
                </a:solidFill>
                <a:latin typeface="Roboto"/>
                <a:ea typeface="Roboto"/>
                <a:cs typeface="Roboto"/>
                <a:sym typeface="Roboto"/>
              </a:rPr>
              <a:t>keywords</a:t>
            </a:r>
            <a:r>
              <a:rPr lang="en" sz="2400">
                <a:latin typeface="Roboto Light"/>
                <a:ea typeface="Roboto Light"/>
                <a:cs typeface="Roboto Light"/>
                <a:sym typeface="Roboto Light"/>
              </a:rPr>
              <a:t> for use later on in an application.</a:t>
            </a:r>
            <a:endParaRPr sz="2400">
              <a:latin typeface="Roboto Light"/>
              <a:ea typeface="Roboto Light"/>
              <a:cs typeface="Roboto Light"/>
              <a:sym typeface="Robo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9" name="Shape 1239"/>
        <p:cNvGrpSpPr/>
        <p:nvPr/>
      </p:nvGrpSpPr>
      <p:grpSpPr>
        <a:xfrm>
          <a:off x="0" y="0"/>
          <a:ext cx="0" cy="0"/>
          <a:chOff x="0" y="0"/>
          <a:chExt cx="0" cy="0"/>
        </a:xfrm>
      </p:grpSpPr>
      <p:sp>
        <p:nvSpPr>
          <p:cNvPr id="1240" name="Google Shape;1240;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Variables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241" name="Google Shape;1241;p7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Variables are the means by which we can store and reference data. </a:t>
            </a:r>
            <a:endParaRPr/>
          </a:p>
          <a:p>
            <a:pPr indent="0" lvl="0" marL="0" rtl="0" algn="l">
              <a:spcBef>
                <a:spcPts val="0"/>
              </a:spcBef>
              <a:spcAft>
                <a:spcPts val="0"/>
              </a:spcAft>
              <a:buNone/>
            </a:pPr>
            <a:r>
              <a:rPr lang="en"/>
              <a:t>In Python, we assign </a:t>
            </a:r>
            <a:r>
              <a:rPr lang="en">
                <a:solidFill>
                  <a:srgbClr val="1155CC"/>
                </a:solidFill>
              </a:rPr>
              <a:t>values</a:t>
            </a:r>
            <a:r>
              <a:rPr lang="en"/>
              <a:t> to variables.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assignment statement:</a:t>
            </a:r>
            <a:endParaRPr/>
          </a:p>
        </p:txBody>
      </p:sp>
      <p:sp>
        <p:nvSpPr>
          <p:cNvPr id="1242" name="Google Shape;1242;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43" name="Google Shape;1243;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244" name="Google Shape;1244;p75"/>
          <p:cNvGraphicFramePr/>
          <p:nvPr/>
        </p:nvGraphicFramePr>
        <p:xfrm>
          <a:off x="512150" y="1833275"/>
          <a:ext cx="3000000" cy="3000000"/>
        </p:xfrm>
        <a:graphic>
          <a:graphicData uri="http://schemas.openxmlformats.org/drawingml/2006/table">
            <a:tbl>
              <a:tblPr>
                <a:noFill/>
                <a:tableStyleId>{0856E3EA-D68D-4E91-BB53-6054B398C05B}</a:tableStyleId>
              </a:tblPr>
              <a:tblGrid>
                <a:gridCol w="2540525"/>
                <a:gridCol w="2325150"/>
                <a:gridCol w="3254025"/>
              </a:tblGrid>
              <a:tr h="654550">
                <a:tc>
                  <a:txBody>
                    <a:bodyPr/>
                    <a:lstStyle/>
                    <a:p>
                      <a:pPr indent="0" lvl="0" marL="0" rtl="0" algn="ctr">
                        <a:spcBef>
                          <a:spcPts val="0"/>
                        </a:spcBef>
                        <a:spcAft>
                          <a:spcPts val="0"/>
                        </a:spcAft>
                        <a:buNone/>
                      </a:pPr>
                      <a:r>
                        <a:rPr b="1" lang="en">
                          <a:latin typeface="Roboto"/>
                          <a:ea typeface="Roboto"/>
                          <a:cs typeface="Roboto"/>
                          <a:sym typeface="Roboto"/>
                        </a:rPr>
                        <a:t>Variable Name</a:t>
                      </a:r>
                      <a:endParaRPr b="1">
                        <a:latin typeface="Roboto"/>
                        <a:ea typeface="Roboto"/>
                        <a:cs typeface="Roboto"/>
                        <a:sym typeface="Roboto"/>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Roboto"/>
                          <a:ea typeface="Roboto"/>
                          <a:cs typeface="Roboto"/>
                          <a:sym typeface="Roboto"/>
                        </a:rPr>
                        <a:t>Assignment Operator</a:t>
                      </a:r>
                      <a:endParaRPr b="1">
                        <a:latin typeface="Roboto"/>
                        <a:ea typeface="Roboto"/>
                        <a:cs typeface="Roboto"/>
                        <a:sym typeface="Roboto"/>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Roboto"/>
                          <a:ea typeface="Roboto"/>
                          <a:cs typeface="Roboto"/>
                          <a:sym typeface="Roboto"/>
                        </a:rPr>
                        <a:t>Value</a:t>
                      </a:r>
                      <a:endParaRPr b="1">
                        <a:latin typeface="Roboto"/>
                        <a:ea typeface="Roboto"/>
                        <a:cs typeface="Roboto"/>
                        <a:sym typeface="Roboto"/>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FFFFFF"/>
                      </a:solidFill>
                      <a:prstDash val="solid"/>
                      <a:round/>
                      <a:headEnd len="sm" w="sm" type="none"/>
                      <a:tailEnd len="sm" w="sm" type="none"/>
                    </a:lnB>
                  </a:tcPr>
                </a:tc>
              </a:tr>
              <a:tr h="654550">
                <a:tc>
                  <a:txBody>
                    <a:bodyPr/>
                    <a:lstStyle/>
                    <a:p>
                      <a:pPr indent="0" lvl="0" marL="0" rtl="0" algn="ctr">
                        <a:spcBef>
                          <a:spcPts val="0"/>
                        </a:spcBef>
                        <a:spcAft>
                          <a:spcPts val="0"/>
                        </a:spcAft>
                        <a:buNone/>
                      </a:pPr>
                      <a:r>
                        <a:rPr lang="en" sz="3400">
                          <a:solidFill>
                            <a:srgbClr val="FFFFFF"/>
                          </a:solidFill>
                          <a:latin typeface="Inconsolata"/>
                          <a:ea typeface="Inconsolata"/>
                          <a:cs typeface="Inconsolata"/>
                          <a:sym typeface="Inconsolata"/>
                        </a:rPr>
                        <a:t>name</a:t>
                      </a:r>
                      <a:endParaRPr sz="3400">
                        <a:solidFill>
                          <a:srgbClr val="FFFFFF"/>
                        </a:solidFill>
                        <a:latin typeface="Inconsolata"/>
                        <a:ea typeface="Inconsolata"/>
                        <a:cs typeface="Inconsolata"/>
                        <a:sym typeface="Inconsolata"/>
                      </a:endParaRPr>
                    </a:p>
                  </a:txBody>
                  <a:tcPr marT="0" marB="0" marR="91425" marL="91425" anchor="ctr">
                    <a:lnL cap="flat" cmpd="sng" w="9525">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12940"/>
                    </a:solidFill>
                  </a:tcPr>
                </a:tc>
                <a:tc>
                  <a:txBody>
                    <a:bodyPr/>
                    <a:lstStyle/>
                    <a:p>
                      <a:pPr indent="0" lvl="0" marL="0" rtl="0" algn="ctr">
                        <a:spcBef>
                          <a:spcPts val="0"/>
                        </a:spcBef>
                        <a:spcAft>
                          <a:spcPts val="0"/>
                        </a:spcAft>
                        <a:buNone/>
                      </a:pPr>
                      <a:r>
                        <a:rPr lang="en" sz="3400">
                          <a:solidFill>
                            <a:srgbClr val="FFFFFF"/>
                          </a:solidFill>
                          <a:latin typeface="Inconsolata"/>
                          <a:ea typeface="Inconsolata"/>
                          <a:cs typeface="Inconsolata"/>
                          <a:sym typeface="Inconsolata"/>
                        </a:rPr>
                        <a:t>=</a:t>
                      </a:r>
                      <a:endParaRPr sz="3400">
                        <a:solidFill>
                          <a:srgbClr val="FFFFFF"/>
                        </a:solidFill>
                        <a:latin typeface="Inconsolata"/>
                        <a:ea typeface="Inconsolata"/>
                        <a:cs typeface="Inconsolata"/>
                        <a:sym typeface="Inconsolata"/>
                      </a:endParaRPr>
                    </a:p>
                  </a:txBody>
                  <a:tcPr marT="0" marB="0"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12940"/>
                    </a:solidFill>
                  </a:tcPr>
                </a:tc>
                <a:tc>
                  <a:txBody>
                    <a:bodyPr/>
                    <a:lstStyle/>
                    <a:p>
                      <a:pPr indent="0" lvl="0" marL="0" rtl="0" algn="ctr">
                        <a:spcBef>
                          <a:spcPts val="0"/>
                        </a:spcBef>
                        <a:spcAft>
                          <a:spcPts val="0"/>
                        </a:spcAft>
                        <a:buNone/>
                      </a:pPr>
                      <a:r>
                        <a:rPr lang="en" sz="3400">
                          <a:solidFill>
                            <a:srgbClr val="FFFFFF"/>
                          </a:solidFill>
                          <a:latin typeface="Inconsolata"/>
                          <a:ea typeface="Inconsolata"/>
                          <a:cs typeface="Inconsolata"/>
                          <a:sym typeface="Inconsolata"/>
                        </a:rPr>
                        <a:t>"Fa Mulan"</a:t>
                      </a:r>
                      <a:endParaRPr sz="3400">
                        <a:solidFill>
                          <a:srgbClr val="FFFFFF"/>
                        </a:solidFill>
                        <a:latin typeface="Inconsolata"/>
                        <a:ea typeface="Inconsolata"/>
                        <a:cs typeface="Inconsolata"/>
                        <a:sym typeface="Inconsolata"/>
                      </a:endParaRPr>
                    </a:p>
                  </a:txBody>
                  <a:tcPr marT="0" marB="0" marR="91425" marL="91425" anchor="ctr">
                    <a:lnL cap="flat" cmpd="sng" w="762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12940"/>
                    </a:solidFill>
                  </a:tcPr>
                </a:tc>
              </a:tr>
              <a:tr h="654550">
                <a:tc>
                  <a:txBody>
                    <a:bodyPr/>
                    <a:lstStyle/>
                    <a:p>
                      <a:pPr indent="0" lvl="0" marL="0" rtl="0" algn="l">
                        <a:spcBef>
                          <a:spcPts val="0"/>
                        </a:spcBef>
                        <a:spcAft>
                          <a:spcPts val="0"/>
                        </a:spcAft>
                        <a:buNone/>
                      </a:pPr>
                      <a:r>
                        <a:t/>
                      </a:r>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The quotes (</a:t>
                      </a:r>
                      <a:r>
                        <a:rPr lang="en">
                          <a:latin typeface="Inconsolata"/>
                          <a:ea typeface="Inconsolata"/>
                          <a:cs typeface="Inconsolata"/>
                          <a:sym typeface="Inconsolata"/>
                        </a:rPr>
                        <a:t>""</a:t>
                      </a:r>
                      <a:r>
                        <a:rPr lang="en">
                          <a:latin typeface="Roboto Light"/>
                          <a:ea typeface="Roboto Light"/>
                          <a:cs typeface="Roboto Light"/>
                          <a:sym typeface="Roboto Light"/>
                        </a:rPr>
                        <a:t>), </a:t>
                      </a:r>
                      <a:endParaRPr>
                        <a:latin typeface="Roboto Light"/>
                        <a:ea typeface="Roboto Light"/>
                        <a:cs typeface="Roboto Light"/>
                        <a:sym typeface="Roboto Light"/>
                      </a:endParaRPr>
                    </a:p>
                    <a:p>
                      <a:pPr indent="0" lvl="0" marL="0" rtl="0" algn="ctr">
                        <a:spcBef>
                          <a:spcPts val="0"/>
                        </a:spcBef>
                        <a:spcAft>
                          <a:spcPts val="0"/>
                        </a:spcAft>
                        <a:buNone/>
                      </a:pPr>
                      <a:r>
                        <a:rPr lang="en">
                          <a:latin typeface="Roboto Light"/>
                          <a:ea typeface="Roboto Light"/>
                          <a:cs typeface="Roboto Light"/>
                          <a:sym typeface="Roboto Light"/>
                        </a:rPr>
                        <a:t>convey that </a:t>
                      </a:r>
                      <a:r>
                        <a:rPr lang="en">
                          <a:latin typeface="Inconsolata"/>
                          <a:ea typeface="Inconsolata"/>
                          <a:cs typeface="Inconsolata"/>
                          <a:sym typeface="Inconsolata"/>
                        </a:rPr>
                        <a:t>"Fa Mulan" </a:t>
                      </a:r>
                      <a:r>
                        <a:rPr lang="en">
                          <a:latin typeface="Roboto Light"/>
                          <a:ea typeface="Roboto Light"/>
                          <a:cs typeface="Roboto Light"/>
                          <a:sym typeface="Roboto Light"/>
                        </a:rPr>
                        <a:t>is a </a:t>
                      </a:r>
                      <a:r>
                        <a:rPr b="1" lang="en">
                          <a:latin typeface="Roboto"/>
                          <a:ea typeface="Roboto"/>
                          <a:cs typeface="Roboto"/>
                          <a:sym typeface="Roboto"/>
                        </a:rPr>
                        <a:t>string</a:t>
                      </a:r>
                      <a:r>
                        <a:rPr lang="en">
                          <a:latin typeface="Roboto Light"/>
                          <a:ea typeface="Roboto Light"/>
                          <a:cs typeface="Roboto Light"/>
                          <a:sym typeface="Roboto Light"/>
                        </a:rPr>
                        <a:t>.</a:t>
                      </a:r>
                      <a:endParaRPr>
                        <a:latin typeface="Roboto Light"/>
                        <a:ea typeface="Roboto Light"/>
                        <a:cs typeface="Roboto Light"/>
                        <a:sym typeface="Roboto Light"/>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245" name="Google Shape;1245;p75"/>
          <p:cNvSpPr/>
          <p:nvPr/>
        </p:nvSpPr>
        <p:spPr>
          <a:xfrm>
            <a:off x="5898200" y="2897750"/>
            <a:ext cx="261900" cy="523800"/>
          </a:xfrm>
          <a:prstGeom prst="up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5"/>
          <p:cNvSpPr/>
          <p:nvPr/>
        </p:nvSpPr>
        <p:spPr>
          <a:xfrm>
            <a:off x="7861875" y="2897750"/>
            <a:ext cx="261900" cy="523800"/>
          </a:xfrm>
          <a:prstGeom prst="up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0" name="Shape 1250"/>
        <p:cNvGrpSpPr/>
        <p:nvPr/>
      </p:nvGrpSpPr>
      <p:grpSpPr>
        <a:xfrm>
          <a:off x="0" y="0"/>
          <a:ext cx="0" cy="0"/>
          <a:chOff x="0" y="0"/>
          <a:chExt cx="0" cy="0"/>
        </a:xfrm>
      </p:grpSpPr>
      <p:sp>
        <p:nvSpPr>
          <p:cNvPr id="1251" name="Google Shape;1251;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Variables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252" name="Google Shape;1252;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Variables that have been assigned a value can then be referenced and reassigned in the code later, as shown in the following image: </a:t>
            </a:r>
            <a:endParaRPr/>
          </a:p>
        </p:txBody>
      </p:sp>
      <p:sp>
        <p:nvSpPr>
          <p:cNvPr id="1253" name="Google Shape;1253;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54" name="Google Shape;1254;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55" name="Google Shape;1255;p76"/>
          <p:cNvPicPr preferRelativeResize="0"/>
          <p:nvPr/>
        </p:nvPicPr>
        <p:blipFill>
          <a:blip r:embed="rId3">
            <a:alphaModFix/>
          </a:blip>
          <a:stretch>
            <a:fillRect/>
          </a:stretch>
        </p:blipFill>
        <p:spPr>
          <a:xfrm>
            <a:off x="450963" y="1399729"/>
            <a:ext cx="8242075" cy="3313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sp>
        <p:nvSpPr>
          <p:cNvPr id="1260" name="Google Shape;126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61" name="Google Shape;1261;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2" name="Google Shape;1262;p7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chemeClr val="lt1"/>
                </a:solidFill>
              </a:rPr>
              <a:t>Basic </a:t>
            </a:r>
            <a:r>
              <a:rPr lang="en"/>
              <a:t>Variable Types</a:t>
            </a:r>
            <a:endParaRPr/>
          </a:p>
        </p:txBody>
      </p:sp>
      <p:sp>
        <p:nvSpPr>
          <p:cNvPr id="1263" name="Google Shape;1263;p77"/>
          <p:cNvSpPr txBox="1"/>
          <p:nvPr/>
        </p:nvSpPr>
        <p:spPr>
          <a:xfrm>
            <a:off x="3043550" y="980600"/>
            <a:ext cx="2146200" cy="66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Mono Light"/>
                <a:ea typeface="Roboto Mono Light"/>
                <a:cs typeface="Roboto Mono Light"/>
                <a:sym typeface="Roboto Mono Light"/>
              </a:rPr>
              <a:t>Basic Variable Types</a:t>
            </a:r>
            <a:endParaRPr>
              <a:latin typeface="Roboto Mono Light"/>
              <a:ea typeface="Roboto Mono Light"/>
              <a:cs typeface="Roboto Mono Light"/>
              <a:sym typeface="Roboto Mon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7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69" name="Google Shape;1269;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0" name="Google Shape;1270;p7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Variable Types</a:t>
            </a:r>
            <a:endParaRPr/>
          </a:p>
        </p:txBody>
      </p:sp>
      <p:sp>
        <p:nvSpPr>
          <p:cNvPr id="1271" name="Google Shape;1271;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sp>
        <p:nvSpPr>
          <p:cNvPr id="1276" name="Google Shape;1276;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Integers and Floats</a:t>
            </a:r>
            <a:endParaRPr/>
          </a:p>
        </p:txBody>
      </p:sp>
      <p:sp>
        <p:nvSpPr>
          <p:cNvPr id="1277" name="Google Shape;1277;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78" name="Google Shape;1278;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79" name="Google Shape;1279;p79"/>
          <p:cNvPicPr preferRelativeResize="0"/>
          <p:nvPr/>
        </p:nvPicPr>
        <p:blipFill>
          <a:blip r:embed="rId3">
            <a:alphaModFix/>
          </a:blip>
          <a:stretch>
            <a:fillRect/>
          </a:stretch>
        </p:blipFill>
        <p:spPr>
          <a:xfrm>
            <a:off x="976775" y="1353575"/>
            <a:ext cx="944375" cy="1381625"/>
          </a:xfrm>
          <a:prstGeom prst="rect">
            <a:avLst/>
          </a:prstGeom>
          <a:noFill/>
          <a:ln>
            <a:noFill/>
          </a:ln>
        </p:spPr>
      </p:pic>
      <p:sp>
        <p:nvSpPr>
          <p:cNvPr id="1280" name="Google Shape;1280;p79"/>
          <p:cNvSpPr txBox="1"/>
          <p:nvPr/>
        </p:nvSpPr>
        <p:spPr>
          <a:xfrm>
            <a:off x="2020225" y="1225575"/>
            <a:ext cx="6258000" cy="3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latin typeface="Roboto"/>
                <a:ea typeface="Roboto"/>
                <a:cs typeface="Roboto"/>
                <a:sym typeface="Roboto"/>
              </a:rPr>
              <a:t>Integers </a:t>
            </a:r>
            <a:r>
              <a:rPr lang="en" sz="2000">
                <a:latin typeface="Roboto Light"/>
                <a:ea typeface="Roboto Light"/>
                <a:cs typeface="Roboto Light"/>
                <a:sym typeface="Roboto Light"/>
              </a:rPr>
              <a:t>are </a:t>
            </a:r>
            <a:r>
              <a:rPr b="1" lang="en" sz="2000">
                <a:solidFill>
                  <a:srgbClr val="1155CC"/>
                </a:solidFill>
                <a:latin typeface="Roboto"/>
                <a:ea typeface="Roboto"/>
                <a:cs typeface="Roboto"/>
                <a:sym typeface="Roboto"/>
              </a:rPr>
              <a:t>whole numbers</a:t>
            </a:r>
            <a:r>
              <a:rPr lang="en" sz="2000">
                <a:latin typeface="Roboto Light"/>
                <a:ea typeface="Roboto Light"/>
                <a:cs typeface="Roboto Light"/>
                <a:sym typeface="Roboto Light"/>
              </a:rPr>
              <a:t> that can be either positive or negative. </a:t>
            </a:r>
            <a:endParaRPr sz="20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0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sz="2000">
                <a:latin typeface="Roboto Light"/>
                <a:ea typeface="Roboto Light"/>
                <a:cs typeface="Roboto Light"/>
                <a:sym typeface="Roboto Light"/>
              </a:rPr>
              <a:t>While there are limits to how large integers can be in other programming languages, </a:t>
            </a:r>
            <a:r>
              <a:rPr i="1" lang="en" sz="2000">
                <a:latin typeface="Roboto Light"/>
                <a:ea typeface="Roboto Light"/>
                <a:cs typeface="Roboto Light"/>
                <a:sym typeface="Roboto Light"/>
              </a:rPr>
              <a:t>Python allows for integers of any length.</a:t>
            </a:r>
            <a:endParaRPr i="1" sz="20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0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b="1" lang="en" sz="2000">
                <a:latin typeface="Roboto"/>
                <a:ea typeface="Roboto"/>
                <a:cs typeface="Roboto"/>
                <a:sym typeface="Roboto"/>
              </a:rPr>
              <a:t>Floats </a:t>
            </a:r>
            <a:r>
              <a:rPr lang="en" sz="2000">
                <a:latin typeface="Roboto Light"/>
                <a:ea typeface="Roboto Light"/>
                <a:cs typeface="Roboto Light"/>
                <a:sym typeface="Roboto Light"/>
              </a:rPr>
              <a:t>are numbers specified with a </a:t>
            </a:r>
            <a:r>
              <a:rPr b="1" lang="en" sz="2000">
                <a:solidFill>
                  <a:srgbClr val="3C78D8"/>
                </a:solidFill>
                <a:latin typeface="Roboto"/>
                <a:ea typeface="Roboto"/>
                <a:cs typeface="Roboto"/>
                <a:sym typeface="Roboto"/>
              </a:rPr>
              <a:t>decimal point</a:t>
            </a:r>
            <a:r>
              <a:rPr lang="en" sz="2000">
                <a:latin typeface="Roboto Light"/>
                <a:ea typeface="Roboto Light"/>
                <a:cs typeface="Roboto Light"/>
                <a:sym typeface="Roboto Light"/>
              </a:rPr>
              <a:t>. </a:t>
            </a:r>
            <a:endParaRPr sz="2000">
              <a:latin typeface="Roboto Light"/>
              <a:ea typeface="Roboto Light"/>
              <a:cs typeface="Roboto Light"/>
              <a:sym typeface="Roboto Light"/>
            </a:endParaRPr>
          </a:p>
          <a:p>
            <a:pPr indent="0" lvl="0" marL="0" rtl="0" algn="l">
              <a:spcBef>
                <a:spcPts val="0"/>
              </a:spcBef>
              <a:spcAft>
                <a:spcPts val="0"/>
              </a:spcAft>
              <a:buNone/>
            </a:pPr>
            <a:r>
              <a:t/>
            </a:r>
            <a:endParaRPr sz="2400">
              <a:latin typeface="Roboto Light"/>
              <a:ea typeface="Roboto Light"/>
              <a:cs typeface="Roboto Light"/>
              <a:sym typeface="Roboto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4" name="Shape 1284"/>
        <p:cNvGrpSpPr/>
        <p:nvPr/>
      </p:nvGrpSpPr>
      <p:grpSpPr>
        <a:xfrm>
          <a:off x="0" y="0"/>
          <a:ext cx="0" cy="0"/>
          <a:chOff x="0" y="0"/>
          <a:chExt cx="0" cy="0"/>
        </a:xfrm>
      </p:grpSpPr>
      <p:sp>
        <p:nvSpPr>
          <p:cNvPr id="1285" name="Google Shape;1285;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Integers and Floats</a:t>
            </a:r>
            <a:endParaRPr/>
          </a:p>
        </p:txBody>
      </p:sp>
      <p:sp>
        <p:nvSpPr>
          <p:cNvPr id="1286" name="Google Shape;1286;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87" name="Google Shape;1287;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288" name="Google Shape;1288;p80"/>
          <p:cNvGraphicFramePr/>
          <p:nvPr/>
        </p:nvGraphicFramePr>
        <p:xfrm>
          <a:off x="524200" y="1321025"/>
          <a:ext cx="3000000" cy="3000000"/>
        </p:xfrm>
        <a:graphic>
          <a:graphicData uri="http://schemas.openxmlformats.org/drawingml/2006/table">
            <a:tbl>
              <a:tblPr>
                <a:noFill/>
                <a:tableStyleId>{0856E3EA-D68D-4E91-BB53-6054B398C05B}</a:tableStyleId>
              </a:tblPr>
              <a:tblGrid>
                <a:gridCol w="4047800"/>
                <a:gridCol w="4047800"/>
              </a:tblGrid>
              <a:tr h="733050">
                <a:tc>
                  <a:txBody>
                    <a:bodyPr/>
                    <a:lstStyle/>
                    <a:p>
                      <a:pPr indent="0" lvl="0" marL="0" rtl="0" algn="ctr">
                        <a:spcBef>
                          <a:spcPts val="0"/>
                        </a:spcBef>
                        <a:spcAft>
                          <a:spcPts val="0"/>
                        </a:spcAft>
                        <a:buNone/>
                      </a:pPr>
                      <a:r>
                        <a:t/>
                      </a:r>
                      <a:endParaRPr b="1" sz="1800">
                        <a:latin typeface="Roboto"/>
                        <a:ea typeface="Roboto"/>
                        <a:cs typeface="Roboto"/>
                        <a:sym typeface="Roboto"/>
                      </a:endParaRPr>
                    </a:p>
                    <a:p>
                      <a:pPr indent="0" lvl="0" marL="0" rtl="0" algn="ctr">
                        <a:spcBef>
                          <a:spcPts val="0"/>
                        </a:spcBef>
                        <a:spcAft>
                          <a:spcPts val="0"/>
                        </a:spcAft>
                        <a:buNone/>
                      </a:pPr>
                      <a:r>
                        <a:rPr b="1" lang="en" sz="1800">
                          <a:latin typeface="Roboto"/>
                          <a:ea typeface="Roboto"/>
                          <a:cs typeface="Roboto"/>
                          <a:sym typeface="Roboto"/>
                        </a:rPr>
                        <a:t>Integers</a:t>
                      </a:r>
                      <a:endParaRPr b="1" sz="1800">
                        <a:latin typeface="Roboto"/>
                        <a:ea typeface="Roboto"/>
                        <a:cs typeface="Roboto"/>
                        <a:sym typeface="Roboto"/>
                      </a:endParaRPr>
                    </a:p>
                    <a:p>
                      <a:pPr indent="0" lvl="0" marL="0" rtl="0" algn="ctr">
                        <a:spcBef>
                          <a:spcPts val="0"/>
                        </a:spcBef>
                        <a:spcAft>
                          <a:spcPts val="0"/>
                        </a:spcAft>
                        <a:buNone/>
                      </a:pPr>
                      <a:r>
                        <a:t/>
                      </a:r>
                      <a:endParaRPr b="1" sz="1800">
                        <a:latin typeface="Roboto"/>
                        <a:ea typeface="Roboto"/>
                        <a:cs typeface="Roboto"/>
                        <a:sym typeface="Roboto"/>
                      </a:endParaRPr>
                    </a:p>
                    <a:p>
                      <a:pPr indent="0" lvl="0" marL="0" rtl="0" algn="ctr">
                        <a:spcBef>
                          <a:spcPts val="0"/>
                        </a:spcBef>
                        <a:spcAft>
                          <a:spcPts val="0"/>
                        </a:spcAft>
                        <a:buNone/>
                      </a:pPr>
                      <a:r>
                        <a:t/>
                      </a:r>
                      <a:endParaRPr b="1" sz="1800">
                        <a:latin typeface="Roboto"/>
                        <a:ea typeface="Roboto"/>
                        <a:cs typeface="Roboto"/>
                        <a:sym typeface="Roboto"/>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800">
                          <a:latin typeface="Roboto"/>
                          <a:ea typeface="Roboto"/>
                          <a:cs typeface="Roboto"/>
                          <a:sym typeface="Roboto"/>
                        </a:rPr>
                        <a:t> Floats</a:t>
                      </a:r>
                      <a:endParaRPr b="1" sz="1800">
                        <a:latin typeface="Roboto"/>
                        <a:ea typeface="Roboto"/>
                        <a:cs typeface="Roboto"/>
                        <a:sym typeface="Roboto"/>
                      </a:endParaRPr>
                    </a:p>
                    <a:p>
                      <a:pPr indent="0" lvl="0" marL="0" rtl="0" algn="ctr">
                        <a:spcBef>
                          <a:spcPts val="0"/>
                        </a:spcBef>
                        <a:spcAft>
                          <a:spcPts val="0"/>
                        </a:spcAft>
                        <a:buNone/>
                      </a:pPr>
                      <a:r>
                        <a:t/>
                      </a:r>
                      <a:endParaRPr b="1" sz="1800">
                        <a:latin typeface="Roboto"/>
                        <a:ea typeface="Roboto"/>
                        <a:cs typeface="Roboto"/>
                        <a:sym typeface="Roboto"/>
                      </a:endParaRPr>
                    </a:p>
                    <a:p>
                      <a:pPr indent="0" lvl="0" marL="0" rtl="0" algn="ctr">
                        <a:spcBef>
                          <a:spcPts val="0"/>
                        </a:spcBef>
                        <a:spcAft>
                          <a:spcPts val="0"/>
                        </a:spcAft>
                        <a:buNone/>
                      </a:pPr>
                      <a:r>
                        <a:t/>
                      </a:r>
                      <a:endParaRPr b="1" sz="1800">
                        <a:latin typeface="Roboto"/>
                        <a:ea typeface="Roboto"/>
                        <a:cs typeface="Roboto"/>
                        <a:sym typeface="Roboto"/>
                      </a:endParaRPr>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FFFFFF"/>
                      </a:solidFill>
                      <a:prstDash val="solid"/>
                      <a:round/>
                      <a:headEnd len="sm" w="sm" type="none"/>
                      <a:tailEnd len="sm" w="sm" type="none"/>
                    </a:lnB>
                  </a:tcPr>
                </a:tc>
              </a:tr>
              <a:tr h="1024050">
                <a:tc>
                  <a:txBody>
                    <a:bodyPr/>
                    <a:lstStyle/>
                    <a:p>
                      <a:pPr indent="0" lvl="0" marL="0" rtl="0" algn="ctr">
                        <a:spcBef>
                          <a:spcPts val="0"/>
                        </a:spcBef>
                        <a:spcAft>
                          <a:spcPts val="0"/>
                        </a:spcAft>
                        <a:buNone/>
                      </a:pPr>
                      <a:r>
                        <a:rPr lang="en" sz="6000">
                          <a:solidFill>
                            <a:srgbClr val="FFFFFF"/>
                          </a:solidFill>
                          <a:latin typeface="Inconsolata"/>
                          <a:ea typeface="Inconsolata"/>
                          <a:cs typeface="Inconsolata"/>
                          <a:sym typeface="Inconsolata"/>
                        </a:rPr>
                        <a:t>49</a:t>
                      </a:r>
                      <a:endParaRPr sz="6000">
                        <a:solidFill>
                          <a:srgbClr val="FFFFFF"/>
                        </a:solidFill>
                        <a:latin typeface="Inconsolata"/>
                        <a:ea typeface="Inconsolata"/>
                        <a:cs typeface="Inconsolata"/>
                        <a:sym typeface="Inconsolata"/>
                      </a:endParaRPr>
                    </a:p>
                  </a:txBody>
                  <a:tcPr marT="0" marB="0" marR="91425" marL="91425" anchor="ctr">
                    <a:lnL cap="flat" cmpd="sng" w="9525">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12940"/>
                    </a:solidFill>
                  </a:tcPr>
                </a:tc>
                <a:tc>
                  <a:txBody>
                    <a:bodyPr/>
                    <a:lstStyle/>
                    <a:p>
                      <a:pPr indent="0" lvl="0" marL="0" rtl="0" algn="ctr">
                        <a:spcBef>
                          <a:spcPts val="0"/>
                        </a:spcBef>
                        <a:spcAft>
                          <a:spcPts val="0"/>
                        </a:spcAft>
                        <a:buNone/>
                      </a:pPr>
                      <a:r>
                        <a:rPr lang="en" sz="6000">
                          <a:solidFill>
                            <a:srgbClr val="FFFFFF"/>
                          </a:solidFill>
                          <a:latin typeface="Inconsolata"/>
                          <a:ea typeface="Inconsolata"/>
                          <a:cs typeface="Inconsolata"/>
                          <a:sym typeface="Inconsolata"/>
                        </a:rPr>
                        <a:t>6.38</a:t>
                      </a:r>
                      <a:endParaRPr sz="6000">
                        <a:solidFill>
                          <a:srgbClr val="FFFFFF"/>
                        </a:solidFill>
                        <a:latin typeface="Inconsolata"/>
                        <a:ea typeface="Inconsolata"/>
                        <a:cs typeface="Inconsolata"/>
                        <a:sym typeface="Inconsolata"/>
                      </a:endParaRPr>
                    </a:p>
                  </a:txBody>
                  <a:tcPr marT="0" marB="0"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12940"/>
                    </a:solidFill>
                  </a:tcPr>
                </a:tc>
              </a:tr>
              <a:tr h="733050">
                <a:tc>
                  <a:txBody>
                    <a:bodyPr/>
                    <a:lstStyle/>
                    <a:p>
                      <a:pPr indent="0" lvl="0" marL="0" rtl="0" algn="l">
                        <a:spcBef>
                          <a:spcPts val="0"/>
                        </a:spcBef>
                        <a:spcAft>
                          <a:spcPts val="0"/>
                        </a:spcAft>
                        <a:buNone/>
                      </a:pPr>
                      <a:r>
                        <a:t/>
                      </a:r>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289" name="Google Shape;1289;p80"/>
          <p:cNvSpPr/>
          <p:nvPr/>
        </p:nvSpPr>
        <p:spPr>
          <a:xfrm flipH="1" rot="10800000">
            <a:off x="6462850" y="2056775"/>
            <a:ext cx="263100" cy="448800"/>
          </a:xfrm>
          <a:prstGeom prst="up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0"/>
          <p:cNvSpPr/>
          <p:nvPr/>
        </p:nvSpPr>
        <p:spPr>
          <a:xfrm flipH="1" rot="10800000">
            <a:off x="2435550" y="2056775"/>
            <a:ext cx="260400" cy="448800"/>
          </a:xfrm>
          <a:prstGeom prst="up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sp>
        <p:nvSpPr>
          <p:cNvPr id="1034" name="Google Shape;1034;p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1035" name="Google Shape;1035;p5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you will be able to:</a:t>
            </a:r>
            <a:endParaRPr/>
          </a:p>
        </p:txBody>
      </p:sp>
      <p:sp>
        <p:nvSpPr>
          <p:cNvPr id="1036" name="Google Shape;1036;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37" name="Google Shape;1037;p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38" name="Google Shape;1038;p54"/>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193040" lvl="0" marL="320040" rtl="0" algn="l">
              <a:lnSpc>
                <a:spcPct val="113000"/>
              </a:lnSpc>
              <a:spcBef>
                <a:spcPts val="0"/>
              </a:spcBef>
              <a:spcAft>
                <a:spcPts val="0"/>
              </a:spcAft>
              <a:buClr>
                <a:srgbClr val="24292E"/>
              </a:buClr>
              <a:buSzPts val="1600"/>
              <a:buFont typeface="Roboto"/>
              <a:buChar char="☐"/>
            </a:pPr>
            <a:r>
              <a:rPr lang="en" sz="1600">
                <a:solidFill>
                  <a:srgbClr val="24292E"/>
                </a:solidFill>
              </a:rPr>
              <a:t>Explain how and why Python is used in cybersecurity.</a:t>
            </a:r>
            <a:endParaRPr sz="1600">
              <a:solidFill>
                <a:srgbClr val="24292E"/>
              </a:solidFill>
            </a:endParaRPr>
          </a:p>
          <a:p>
            <a:pPr indent="-193040" lvl="0" marL="320040" rtl="0" algn="l">
              <a:lnSpc>
                <a:spcPct val="113000"/>
              </a:lnSpc>
              <a:spcBef>
                <a:spcPts val="600"/>
              </a:spcBef>
              <a:spcAft>
                <a:spcPts val="0"/>
              </a:spcAft>
              <a:buClr>
                <a:srgbClr val="24292E"/>
              </a:buClr>
              <a:buSzPts val="1600"/>
              <a:buFont typeface="Roboto"/>
              <a:buChar char="☐"/>
            </a:pPr>
            <a:r>
              <a:rPr lang="en" sz="1600">
                <a:solidFill>
                  <a:srgbClr val="24292E"/>
                </a:solidFill>
              </a:rPr>
              <a:t>Create and run Python files via the terminal using VS Code.</a:t>
            </a:r>
            <a:endParaRPr sz="1600">
              <a:solidFill>
                <a:srgbClr val="24292E"/>
              </a:solidFill>
            </a:endParaRPr>
          </a:p>
          <a:p>
            <a:pPr indent="-193040" lvl="0" marL="320040" rtl="0" algn="l">
              <a:lnSpc>
                <a:spcPct val="113000"/>
              </a:lnSpc>
              <a:spcBef>
                <a:spcPts val="600"/>
              </a:spcBef>
              <a:spcAft>
                <a:spcPts val="0"/>
              </a:spcAft>
              <a:buClr>
                <a:srgbClr val="24292E"/>
              </a:buClr>
              <a:buSzPts val="1600"/>
              <a:buFont typeface="Arial"/>
              <a:buChar char="☐"/>
            </a:pPr>
            <a:r>
              <a:rPr lang="en" sz="1600">
                <a:solidFill>
                  <a:srgbClr val="24292E"/>
                </a:solidFill>
              </a:rPr>
              <a:t>Use the </a:t>
            </a:r>
            <a:r>
              <a:rPr lang="en" sz="1600">
                <a:solidFill>
                  <a:srgbClr val="24292E"/>
                </a:solidFill>
                <a:highlight>
                  <a:schemeClr val="lt2"/>
                </a:highlight>
                <a:latin typeface="Inconsolata"/>
                <a:ea typeface="Inconsolata"/>
                <a:cs typeface="Inconsolata"/>
                <a:sym typeface="Inconsolata"/>
              </a:rPr>
              <a:t>print()</a:t>
            </a:r>
            <a:r>
              <a:rPr lang="en" sz="1600">
                <a:solidFill>
                  <a:srgbClr val="24292E"/>
                </a:solidFill>
              </a:rPr>
              <a:t> function to print lines to the console.</a:t>
            </a:r>
            <a:endParaRPr sz="1600">
              <a:solidFill>
                <a:srgbClr val="24292E"/>
              </a:solidFill>
            </a:endParaRPr>
          </a:p>
          <a:p>
            <a:pPr indent="-193040" lvl="0" marL="320040" rtl="0" algn="l">
              <a:lnSpc>
                <a:spcPct val="113000"/>
              </a:lnSpc>
              <a:spcBef>
                <a:spcPts val="600"/>
              </a:spcBef>
              <a:spcAft>
                <a:spcPts val="0"/>
              </a:spcAft>
              <a:buClr>
                <a:srgbClr val="24292E"/>
              </a:buClr>
              <a:buSzPts val="1600"/>
              <a:buFont typeface="Roboto"/>
              <a:buChar char="☐"/>
            </a:pPr>
            <a:r>
              <a:rPr lang="en" sz="1600">
                <a:solidFill>
                  <a:srgbClr val="24292E"/>
                </a:solidFill>
              </a:rPr>
              <a:t>Use basic Python elements like variables and operators.</a:t>
            </a:r>
            <a:endParaRPr sz="1600">
              <a:solidFill>
                <a:srgbClr val="24292E"/>
              </a:solidFill>
            </a:endParaRPr>
          </a:p>
          <a:p>
            <a:pPr indent="-193040" lvl="0" marL="320040" rtl="0" algn="l">
              <a:lnSpc>
                <a:spcPct val="113000"/>
              </a:lnSpc>
              <a:spcBef>
                <a:spcPts val="600"/>
              </a:spcBef>
              <a:spcAft>
                <a:spcPts val="0"/>
              </a:spcAft>
              <a:buClr>
                <a:srgbClr val="24292E"/>
              </a:buClr>
              <a:buSzPts val="1600"/>
              <a:buFont typeface="Arial"/>
              <a:buChar char="☐"/>
            </a:pPr>
            <a:r>
              <a:rPr lang="en" sz="1600">
                <a:solidFill>
                  <a:srgbClr val="24292E"/>
                </a:solidFill>
              </a:rPr>
              <a:t>Employ the Python </a:t>
            </a:r>
            <a:r>
              <a:rPr lang="en" sz="1600">
                <a:solidFill>
                  <a:srgbClr val="24292E"/>
                </a:solidFill>
                <a:highlight>
                  <a:schemeClr val="lt2"/>
                </a:highlight>
                <a:latin typeface="Inconsolata"/>
                <a:ea typeface="Inconsolata"/>
                <a:cs typeface="Inconsolata"/>
                <a:sym typeface="Inconsolata"/>
              </a:rPr>
              <a:t>input()</a:t>
            </a:r>
            <a:r>
              <a:rPr lang="en" sz="1600">
                <a:solidFill>
                  <a:srgbClr val="24292E"/>
                </a:solidFill>
                <a:highlight>
                  <a:schemeClr val="lt2"/>
                </a:highlight>
              </a:rPr>
              <a:t> </a:t>
            </a:r>
            <a:r>
              <a:rPr lang="en" sz="1600">
                <a:solidFill>
                  <a:srgbClr val="24292E"/>
                </a:solidFill>
              </a:rPr>
              <a:t>function to retrieve, store, and utilize user inputs.</a:t>
            </a:r>
            <a:endParaRPr sz="1600">
              <a:solidFill>
                <a:srgbClr val="24292E"/>
              </a:solidFill>
            </a:endParaRPr>
          </a:p>
          <a:p>
            <a:pPr indent="-193040" lvl="0" marL="320040" rtl="0" algn="l">
              <a:lnSpc>
                <a:spcPct val="113000"/>
              </a:lnSpc>
              <a:spcBef>
                <a:spcPts val="600"/>
              </a:spcBef>
              <a:spcAft>
                <a:spcPts val="0"/>
              </a:spcAft>
              <a:buClr>
                <a:srgbClr val="24292E"/>
              </a:buClr>
              <a:buSzPts val="1600"/>
              <a:buFont typeface="Roboto"/>
              <a:buChar char="☐"/>
            </a:pPr>
            <a:r>
              <a:rPr lang="en" sz="1600">
                <a:solidFill>
                  <a:srgbClr val="24292E"/>
                </a:solidFill>
              </a:rPr>
              <a:t>Reference and store collections of data using lists.</a:t>
            </a:r>
            <a:endParaRPr sz="1600">
              <a:solidFill>
                <a:srgbClr val="24292E"/>
              </a:solidFill>
            </a:endParaRPr>
          </a:p>
          <a:p>
            <a:pPr indent="-193040" lvl="0" marL="320040" rtl="0" algn="l">
              <a:lnSpc>
                <a:spcPct val="113000"/>
              </a:lnSpc>
              <a:spcBef>
                <a:spcPts val="600"/>
              </a:spcBef>
              <a:spcAft>
                <a:spcPts val="0"/>
              </a:spcAft>
              <a:buClr>
                <a:srgbClr val="24292E"/>
              </a:buClr>
              <a:buSzPts val="1600"/>
              <a:buFont typeface="Roboto"/>
              <a:buChar char="☐"/>
            </a:pPr>
            <a:r>
              <a:rPr lang="en" sz="1600">
                <a:solidFill>
                  <a:srgbClr val="24292E"/>
                </a:solidFill>
              </a:rPr>
              <a:t>Create and reference data in dictionaries.</a:t>
            </a:r>
            <a:endParaRPr sz="1600">
              <a:solidFill>
                <a:srgbClr val="24292E"/>
              </a:solidFill>
            </a:endParaRPr>
          </a:p>
          <a:p>
            <a:pPr indent="-193040" lvl="0" marL="320040" rtl="0" algn="l">
              <a:lnSpc>
                <a:spcPct val="113000"/>
              </a:lnSpc>
              <a:spcBef>
                <a:spcPts val="600"/>
              </a:spcBef>
              <a:spcAft>
                <a:spcPts val="0"/>
              </a:spcAft>
              <a:buClr>
                <a:srgbClr val="24292E"/>
              </a:buClr>
              <a:buSzPts val="1600"/>
              <a:buFont typeface="Arial"/>
              <a:buChar char="☐"/>
            </a:pPr>
            <a:r>
              <a:rPr lang="en" sz="1600">
                <a:solidFill>
                  <a:srgbClr val="24292E"/>
                </a:solidFill>
              </a:rPr>
              <a:t>Use </a:t>
            </a:r>
            <a:r>
              <a:rPr lang="en" sz="1600">
                <a:highlight>
                  <a:schemeClr val="lt2"/>
                </a:highlight>
                <a:latin typeface="Inconsolata"/>
                <a:ea typeface="Inconsolata"/>
                <a:cs typeface="Inconsolata"/>
                <a:sym typeface="Inconsolata"/>
              </a:rPr>
              <a:t>listVariable.append(Value)</a:t>
            </a:r>
            <a:r>
              <a:rPr lang="en" sz="1600">
                <a:solidFill>
                  <a:srgbClr val="24292E"/>
                </a:solidFill>
                <a:highlight>
                  <a:schemeClr val="lt2"/>
                </a:highlight>
              </a:rPr>
              <a:t>,</a:t>
            </a:r>
            <a:r>
              <a:rPr lang="en" sz="1600">
                <a:solidFill>
                  <a:srgbClr val="24292E"/>
                </a:solidFill>
              </a:rPr>
              <a:t> </a:t>
            </a:r>
            <a:r>
              <a:rPr lang="en" sz="1600">
                <a:solidFill>
                  <a:srgbClr val="24292E"/>
                </a:solidFill>
                <a:highlight>
                  <a:schemeClr val="lt2"/>
                </a:highlight>
                <a:latin typeface="Inconsolata"/>
                <a:ea typeface="Inconsolata"/>
                <a:cs typeface="Inconsolata"/>
                <a:sym typeface="Inconsolata"/>
              </a:rPr>
              <a:t>listVariable.index(Value)</a:t>
            </a:r>
            <a:r>
              <a:rPr lang="en" sz="1600">
                <a:solidFill>
                  <a:srgbClr val="24292E"/>
                </a:solidFill>
              </a:rPr>
              <a:t>, and </a:t>
            </a:r>
            <a:r>
              <a:rPr lang="en" sz="1600">
                <a:solidFill>
                  <a:srgbClr val="24292E"/>
                </a:solidFill>
                <a:highlight>
                  <a:schemeClr val="lt2"/>
                </a:highlight>
                <a:latin typeface="Inconsolata"/>
                <a:ea typeface="Inconsolata"/>
                <a:cs typeface="Inconsolata"/>
                <a:sym typeface="Inconsolata"/>
              </a:rPr>
              <a:t>listVariable.remove(Value)</a:t>
            </a:r>
            <a:r>
              <a:rPr lang="en" sz="1600">
                <a:solidFill>
                  <a:srgbClr val="24292E"/>
                </a:solidFill>
              </a:rPr>
              <a:t> to add, return, and delete values from a list.</a:t>
            </a:r>
            <a:endParaRPr sz="1600">
              <a:solidFill>
                <a:srgbClr val="24292E"/>
              </a:solidFill>
            </a:endParaRPr>
          </a:p>
          <a:p>
            <a:pPr indent="-193040" lvl="0" marL="320040" rtl="0" algn="l">
              <a:lnSpc>
                <a:spcPct val="113000"/>
              </a:lnSpc>
              <a:spcBef>
                <a:spcPts val="600"/>
              </a:spcBef>
              <a:spcAft>
                <a:spcPts val="600"/>
              </a:spcAft>
              <a:buClr>
                <a:srgbClr val="24292E"/>
              </a:buClr>
              <a:buSzPts val="1600"/>
              <a:buFont typeface="Arial"/>
              <a:buChar char="☐"/>
            </a:pPr>
            <a:r>
              <a:rPr lang="en" sz="1600">
                <a:solidFill>
                  <a:srgbClr val="24292E"/>
                </a:solidFill>
              </a:rPr>
              <a:t>Use </a:t>
            </a:r>
            <a:r>
              <a:rPr lang="en" sz="1600">
                <a:solidFill>
                  <a:srgbClr val="24292E"/>
                </a:solidFill>
                <a:highlight>
                  <a:schemeClr val="lt2"/>
                </a:highlight>
                <a:latin typeface="Inconsolata"/>
                <a:ea typeface="Inconsolata"/>
                <a:cs typeface="Inconsolata"/>
                <a:sym typeface="Inconsolata"/>
              </a:rPr>
              <a:t>len(listVariable)</a:t>
            </a:r>
            <a:r>
              <a:rPr lang="en" sz="1600">
                <a:solidFill>
                  <a:srgbClr val="24292E"/>
                </a:solidFill>
              </a:rPr>
              <a:t> function to return the length of a list.</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4" name="Shape 1294"/>
        <p:cNvGrpSpPr/>
        <p:nvPr/>
      </p:nvGrpSpPr>
      <p:grpSpPr>
        <a:xfrm>
          <a:off x="0" y="0"/>
          <a:ext cx="0" cy="0"/>
          <a:chOff x="0" y="0"/>
          <a:chExt cx="0" cy="0"/>
        </a:xfrm>
      </p:grpSpPr>
      <p:sp>
        <p:nvSpPr>
          <p:cNvPr id="1295" name="Google Shape;1295;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Strings</a:t>
            </a:r>
            <a:endParaRPr/>
          </a:p>
        </p:txBody>
      </p:sp>
      <p:sp>
        <p:nvSpPr>
          <p:cNvPr id="1296" name="Google Shape;1296;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97" name="Google Shape;1297;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98" name="Google Shape;1298;p81"/>
          <p:cNvPicPr preferRelativeResize="0"/>
          <p:nvPr/>
        </p:nvPicPr>
        <p:blipFill>
          <a:blip r:embed="rId3">
            <a:alphaModFix/>
          </a:blip>
          <a:stretch>
            <a:fillRect/>
          </a:stretch>
        </p:blipFill>
        <p:spPr>
          <a:xfrm>
            <a:off x="1185750" y="1527725"/>
            <a:ext cx="1095201" cy="1602276"/>
          </a:xfrm>
          <a:prstGeom prst="rect">
            <a:avLst/>
          </a:prstGeom>
          <a:noFill/>
          <a:ln>
            <a:noFill/>
          </a:ln>
        </p:spPr>
      </p:pic>
      <p:sp>
        <p:nvSpPr>
          <p:cNvPr id="1299" name="Google Shape;1299;p81"/>
          <p:cNvSpPr txBox="1"/>
          <p:nvPr/>
        </p:nvSpPr>
        <p:spPr>
          <a:xfrm>
            <a:off x="2473050" y="1446425"/>
            <a:ext cx="5642700" cy="28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Strings </a:t>
            </a:r>
            <a:r>
              <a:rPr lang="en" sz="2400">
                <a:latin typeface="Roboto Light"/>
                <a:ea typeface="Roboto Light"/>
                <a:cs typeface="Roboto Light"/>
                <a:sym typeface="Roboto Light"/>
              </a:rPr>
              <a:t>are any collection of characters </a:t>
            </a:r>
            <a:r>
              <a:rPr b="1" lang="en" sz="2400">
                <a:solidFill>
                  <a:srgbClr val="3C78D8"/>
                </a:solidFill>
                <a:latin typeface="Roboto"/>
                <a:ea typeface="Roboto"/>
                <a:cs typeface="Roboto"/>
                <a:sym typeface="Roboto"/>
              </a:rPr>
              <a:t>bounded by a pair of quotation marks</a:t>
            </a:r>
            <a:r>
              <a:rPr lang="en" sz="2400">
                <a:latin typeface="Roboto Light"/>
                <a:ea typeface="Roboto Light"/>
                <a:cs typeface="Roboto Light"/>
                <a:sym typeface="Roboto Light"/>
              </a:rPr>
              <a:t>. </a:t>
            </a:r>
            <a:endParaRPr sz="2400">
              <a:latin typeface="Roboto Light"/>
              <a:ea typeface="Roboto Light"/>
              <a:cs typeface="Roboto Light"/>
              <a:sym typeface="Roboto Light"/>
            </a:endParaRPr>
          </a:p>
          <a:p>
            <a:pPr indent="0" lvl="0" marL="0" rtl="0" algn="l">
              <a:spcBef>
                <a:spcPts val="0"/>
              </a:spcBef>
              <a:spcAft>
                <a:spcPts val="0"/>
              </a:spcAft>
              <a:buNone/>
            </a:pPr>
            <a:r>
              <a:t/>
            </a:r>
            <a:endParaRPr sz="2400">
              <a:latin typeface="Roboto Light"/>
              <a:ea typeface="Roboto Light"/>
              <a:cs typeface="Roboto Light"/>
              <a:sym typeface="Roboto Light"/>
            </a:endParaRPr>
          </a:p>
          <a:p>
            <a:pPr indent="0" lvl="0" marL="0" rtl="0" algn="l">
              <a:spcBef>
                <a:spcPts val="0"/>
              </a:spcBef>
              <a:spcAft>
                <a:spcPts val="0"/>
              </a:spcAft>
              <a:buNone/>
            </a:pPr>
            <a:r>
              <a:rPr lang="en" sz="2400">
                <a:latin typeface="Roboto Light"/>
                <a:ea typeface="Roboto Light"/>
                <a:cs typeface="Roboto Light"/>
                <a:sym typeface="Roboto Light"/>
              </a:rPr>
              <a:t>Strings can contain numbers within them but these numbers are seen as characters without any numeric value.</a:t>
            </a:r>
            <a:endParaRPr sz="2400">
              <a:latin typeface="Roboto Light"/>
              <a:ea typeface="Roboto Light"/>
              <a:cs typeface="Roboto Light"/>
              <a:sym typeface="Roboto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3" name="Shape 1303"/>
        <p:cNvGrpSpPr/>
        <p:nvPr/>
      </p:nvGrpSpPr>
      <p:grpSpPr>
        <a:xfrm>
          <a:off x="0" y="0"/>
          <a:ext cx="0" cy="0"/>
          <a:chOff x="0" y="0"/>
          <a:chExt cx="0" cy="0"/>
        </a:xfrm>
      </p:grpSpPr>
      <p:sp>
        <p:nvSpPr>
          <p:cNvPr id="1304" name="Google Shape;1304;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Strings</a:t>
            </a:r>
            <a:endParaRPr/>
          </a:p>
        </p:txBody>
      </p:sp>
      <p:sp>
        <p:nvSpPr>
          <p:cNvPr id="1305" name="Google Shape;1305;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06" name="Google Shape;1306;p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07" name="Google Shape;1307;p8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Strings are any collection of characters.</a:t>
            </a:r>
            <a:endParaRPr/>
          </a:p>
        </p:txBody>
      </p:sp>
      <p:graphicFrame>
        <p:nvGraphicFramePr>
          <p:cNvPr id="1308" name="Google Shape;1308;p82"/>
          <p:cNvGraphicFramePr/>
          <p:nvPr/>
        </p:nvGraphicFramePr>
        <p:xfrm>
          <a:off x="500975" y="1343900"/>
          <a:ext cx="3000000" cy="3000000"/>
        </p:xfrm>
        <a:graphic>
          <a:graphicData uri="http://schemas.openxmlformats.org/drawingml/2006/table">
            <a:tbl>
              <a:tblPr>
                <a:noFill/>
                <a:tableStyleId>{0856E3EA-D68D-4E91-BB53-6054B398C05B}</a:tableStyleId>
              </a:tblPr>
              <a:tblGrid>
                <a:gridCol w="2535550"/>
                <a:gridCol w="2535550"/>
              </a:tblGrid>
              <a:tr h="723075">
                <a:tc gridSpan="2">
                  <a:txBody>
                    <a:bodyPr/>
                    <a:lstStyle/>
                    <a:p>
                      <a:pPr indent="0" lvl="0" marL="0" rtl="0" algn="ctr">
                        <a:spcBef>
                          <a:spcPts val="0"/>
                        </a:spcBef>
                        <a:spcAft>
                          <a:spcPts val="0"/>
                        </a:spcAft>
                        <a:buNone/>
                      </a:pPr>
                      <a:r>
                        <a:rPr lang="en" sz="3600">
                          <a:solidFill>
                            <a:srgbClr val="00FFFF"/>
                          </a:solidFill>
                          <a:latin typeface="Inconsolata"/>
                          <a:ea typeface="Inconsolata"/>
                          <a:cs typeface="Inconsolata"/>
                          <a:sym typeface="Inconsolata"/>
                        </a:rPr>
                        <a:t>"Hello World!"</a:t>
                      </a:r>
                      <a:endParaRPr sz="3600">
                        <a:solidFill>
                          <a:srgbClr val="00FFFF"/>
                        </a:solidFill>
                        <a:latin typeface="Inconsolata"/>
                        <a:ea typeface="Inconsolata"/>
                        <a:cs typeface="Inconsolata"/>
                        <a:sym typeface="Inconsolata"/>
                      </a:endParaRPr>
                    </a:p>
                  </a:txBody>
                  <a:tcPr marT="0" marB="0" marR="91425" marL="91425" anchor="ctr">
                    <a:lnL cap="flat" cmpd="sng" w="9525">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212940"/>
                    </a:solidFill>
                  </a:tcPr>
                </a:tc>
                <a:tc hMerge="1"/>
              </a:tr>
            </a:tbl>
          </a:graphicData>
        </a:graphic>
      </p:graphicFrame>
      <p:graphicFrame>
        <p:nvGraphicFramePr>
          <p:cNvPr id="1309" name="Google Shape;1309;p82"/>
          <p:cNvGraphicFramePr/>
          <p:nvPr/>
        </p:nvGraphicFramePr>
        <p:xfrm>
          <a:off x="2888500" y="2439163"/>
          <a:ext cx="3000000" cy="3000000"/>
        </p:xfrm>
        <a:graphic>
          <a:graphicData uri="http://schemas.openxmlformats.org/drawingml/2006/table">
            <a:tbl>
              <a:tblPr>
                <a:noFill/>
                <a:tableStyleId>{0856E3EA-D68D-4E91-BB53-6054B398C05B}</a:tableStyleId>
              </a:tblPr>
              <a:tblGrid>
                <a:gridCol w="2535550"/>
                <a:gridCol w="2535550"/>
              </a:tblGrid>
              <a:tr h="723075">
                <a:tc gridSpan="2">
                  <a:txBody>
                    <a:bodyPr/>
                    <a:lstStyle/>
                    <a:p>
                      <a:pPr indent="0" lvl="0" marL="0" rtl="0" algn="ctr">
                        <a:spcBef>
                          <a:spcPts val="0"/>
                        </a:spcBef>
                        <a:spcAft>
                          <a:spcPts val="0"/>
                        </a:spcAft>
                        <a:buNone/>
                      </a:pPr>
                      <a:r>
                        <a:rPr lang="en" sz="3600">
                          <a:solidFill>
                            <a:srgbClr val="00FFFF"/>
                          </a:solidFill>
                          <a:latin typeface="Inconsolata"/>
                          <a:ea typeface="Inconsolata"/>
                          <a:cs typeface="Inconsolata"/>
                          <a:sym typeface="Inconsolata"/>
                        </a:rPr>
                        <a:t>"13 peas, please."</a:t>
                      </a:r>
                      <a:endParaRPr sz="3600">
                        <a:solidFill>
                          <a:srgbClr val="00FFFF"/>
                        </a:solidFill>
                        <a:latin typeface="Inconsolata"/>
                        <a:ea typeface="Inconsolata"/>
                        <a:cs typeface="Inconsolata"/>
                        <a:sym typeface="Inconsolata"/>
                      </a:endParaRPr>
                    </a:p>
                  </a:txBody>
                  <a:tcPr marT="0" marB="0" marR="91425" marL="91425" anchor="ctr">
                    <a:lnL cap="flat" cmpd="sng" w="9525">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212940"/>
                    </a:solidFill>
                  </a:tcPr>
                </a:tc>
                <a:tc hMerge="1"/>
              </a:tr>
            </a:tbl>
          </a:graphicData>
        </a:graphic>
      </p:graphicFrame>
      <p:graphicFrame>
        <p:nvGraphicFramePr>
          <p:cNvPr id="1310" name="Google Shape;1310;p82"/>
          <p:cNvGraphicFramePr/>
          <p:nvPr/>
        </p:nvGraphicFramePr>
        <p:xfrm>
          <a:off x="500975" y="3534413"/>
          <a:ext cx="3000000" cy="3000000"/>
        </p:xfrm>
        <a:graphic>
          <a:graphicData uri="http://schemas.openxmlformats.org/drawingml/2006/table">
            <a:tbl>
              <a:tblPr>
                <a:noFill/>
                <a:tableStyleId>{0856E3EA-D68D-4E91-BB53-6054B398C05B}</a:tableStyleId>
              </a:tblPr>
              <a:tblGrid>
                <a:gridCol w="2535550"/>
                <a:gridCol w="2535550"/>
              </a:tblGrid>
              <a:tr h="723075">
                <a:tc gridSpan="2">
                  <a:txBody>
                    <a:bodyPr/>
                    <a:lstStyle/>
                    <a:p>
                      <a:pPr indent="0" lvl="0" marL="0" rtl="0" algn="ctr">
                        <a:spcBef>
                          <a:spcPts val="0"/>
                        </a:spcBef>
                        <a:spcAft>
                          <a:spcPts val="0"/>
                        </a:spcAft>
                        <a:buNone/>
                      </a:pPr>
                      <a:r>
                        <a:rPr lang="en" sz="3600">
                          <a:solidFill>
                            <a:srgbClr val="00FFFF"/>
                          </a:solidFill>
                          <a:latin typeface="Inconsolata"/>
                          <a:ea typeface="Inconsolata"/>
                          <a:cs typeface="Inconsolata"/>
                          <a:sym typeface="Inconsolata"/>
                        </a:rPr>
                        <a:t>"#@$^!"</a:t>
                      </a:r>
                      <a:endParaRPr sz="3600">
                        <a:solidFill>
                          <a:srgbClr val="00FFFF"/>
                        </a:solidFill>
                        <a:latin typeface="Inconsolata"/>
                        <a:ea typeface="Inconsolata"/>
                        <a:cs typeface="Inconsolata"/>
                        <a:sym typeface="Inconsolata"/>
                      </a:endParaRPr>
                    </a:p>
                  </a:txBody>
                  <a:tcPr marT="0" marB="0" marR="91425" marL="91425" anchor="ctr">
                    <a:lnL cap="flat" cmpd="sng" w="9525">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212940"/>
                    </a:solidFill>
                  </a:tcPr>
                </a:tc>
                <a:tc hMerge="1"/>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4" name="Shape 1314"/>
        <p:cNvGrpSpPr/>
        <p:nvPr/>
      </p:nvGrpSpPr>
      <p:grpSpPr>
        <a:xfrm>
          <a:off x="0" y="0"/>
          <a:ext cx="0" cy="0"/>
          <a:chOff x="0" y="0"/>
          <a:chExt cx="0" cy="0"/>
        </a:xfrm>
      </p:grpSpPr>
      <p:sp>
        <p:nvSpPr>
          <p:cNvPr id="1315" name="Google Shape;1315;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Booleans</a:t>
            </a:r>
            <a:endParaRPr/>
          </a:p>
        </p:txBody>
      </p:sp>
      <p:sp>
        <p:nvSpPr>
          <p:cNvPr id="1316" name="Google Shape;1316;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17" name="Google Shape;1317;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318" name="Google Shape;1318;p83"/>
          <p:cNvPicPr preferRelativeResize="0"/>
          <p:nvPr/>
        </p:nvPicPr>
        <p:blipFill>
          <a:blip r:embed="rId3">
            <a:alphaModFix/>
          </a:blip>
          <a:stretch>
            <a:fillRect/>
          </a:stretch>
        </p:blipFill>
        <p:spPr>
          <a:xfrm>
            <a:off x="1185750" y="1527725"/>
            <a:ext cx="1095201" cy="1602276"/>
          </a:xfrm>
          <a:prstGeom prst="rect">
            <a:avLst/>
          </a:prstGeom>
          <a:noFill/>
          <a:ln>
            <a:noFill/>
          </a:ln>
        </p:spPr>
      </p:pic>
      <p:sp>
        <p:nvSpPr>
          <p:cNvPr id="1319" name="Google Shape;1319;p83"/>
          <p:cNvSpPr txBox="1"/>
          <p:nvPr/>
        </p:nvSpPr>
        <p:spPr>
          <a:xfrm>
            <a:off x="2473050" y="1446425"/>
            <a:ext cx="4876500" cy="28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Booleans</a:t>
            </a:r>
            <a:r>
              <a:rPr lang="en" sz="2400">
                <a:latin typeface="Roboto Light"/>
                <a:ea typeface="Roboto Light"/>
                <a:cs typeface="Roboto Light"/>
                <a:sym typeface="Roboto Light"/>
              </a:rPr>
              <a:t> are logic data which denote whether something is considered </a:t>
            </a:r>
            <a:r>
              <a:rPr b="1" lang="en" sz="2400">
                <a:solidFill>
                  <a:srgbClr val="38761D"/>
                </a:solidFill>
                <a:latin typeface="Roboto"/>
                <a:ea typeface="Roboto"/>
                <a:cs typeface="Roboto"/>
                <a:sym typeface="Roboto"/>
              </a:rPr>
              <a:t>true</a:t>
            </a:r>
            <a:r>
              <a:rPr lang="en" sz="2400">
                <a:latin typeface="Roboto Light"/>
                <a:ea typeface="Roboto Light"/>
                <a:cs typeface="Roboto Light"/>
                <a:sym typeface="Roboto Light"/>
              </a:rPr>
              <a:t> or </a:t>
            </a:r>
            <a:r>
              <a:rPr b="1" lang="en" sz="2400">
                <a:solidFill>
                  <a:srgbClr val="990000"/>
                </a:solidFill>
                <a:latin typeface="Roboto"/>
                <a:ea typeface="Roboto"/>
                <a:cs typeface="Roboto"/>
                <a:sym typeface="Roboto"/>
              </a:rPr>
              <a:t>false</a:t>
            </a:r>
            <a:r>
              <a:rPr lang="en" sz="2400">
                <a:latin typeface="Roboto Light"/>
                <a:ea typeface="Roboto Light"/>
                <a:cs typeface="Roboto Light"/>
                <a:sym typeface="Roboto Light"/>
              </a:rPr>
              <a:t>.</a:t>
            </a:r>
            <a:endParaRPr sz="2400">
              <a:latin typeface="Roboto Light"/>
              <a:ea typeface="Roboto Light"/>
              <a:cs typeface="Roboto Light"/>
              <a:sym typeface="Roboto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3" name="Shape 1323"/>
        <p:cNvGrpSpPr/>
        <p:nvPr/>
      </p:nvGrpSpPr>
      <p:grpSpPr>
        <a:xfrm>
          <a:off x="0" y="0"/>
          <a:ext cx="0" cy="0"/>
          <a:chOff x="0" y="0"/>
          <a:chExt cx="0" cy="0"/>
        </a:xfrm>
      </p:grpSpPr>
      <p:sp>
        <p:nvSpPr>
          <p:cNvPr id="1324" name="Google Shape;1324;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Booleans</a:t>
            </a:r>
            <a:endParaRPr/>
          </a:p>
        </p:txBody>
      </p:sp>
      <p:sp>
        <p:nvSpPr>
          <p:cNvPr id="1325" name="Google Shape;1325;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26" name="Google Shape;1326;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27" name="Google Shape;1327;p8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Booleans can only have the value </a:t>
            </a:r>
            <a:r>
              <a:rPr lang="en">
                <a:highlight>
                  <a:schemeClr val="lt2"/>
                </a:highlight>
                <a:latin typeface="Inconsolata"/>
                <a:ea typeface="Inconsolata"/>
                <a:cs typeface="Inconsolata"/>
                <a:sym typeface="Inconsolata"/>
              </a:rPr>
              <a:t>true</a:t>
            </a:r>
            <a:r>
              <a:rPr lang="en"/>
              <a:t> or </a:t>
            </a:r>
            <a:r>
              <a:rPr lang="en">
                <a:highlight>
                  <a:schemeClr val="lt2"/>
                </a:highlight>
                <a:latin typeface="Inconsolata"/>
                <a:ea typeface="Inconsolata"/>
                <a:cs typeface="Inconsolata"/>
                <a:sym typeface="Inconsolata"/>
              </a:rPr>
              <a:t>false</a:t>
            </a:r>
            <a:endParaRPr>
              <a:highlight>
                <a:schemeClr val="lt2"/>
              </a:highlight>
              <a:latin typeface="Inconsolata"/>
              <a:ea typeface="Inconsolata"/>
              <a:cs typeface="Inconsolata"/>
              <a:sym typeface="Inconsolata"/>
            </a:endParaRPr>
          </a:p>
        </p:txBody>
      </p:sp>
      <p:graphicFrame>
        <p:nvGraphicFramePr>
          <p:cNvPr id="1328" name="Google Shape;1328;p84"/>
          <p:cNvGraphicFramePr/>
          <p:nvPr/>
        </p:nvGraphicFramePr>
        <p:xfrm>
          <a:off x="860900" y="2423700"/>
          <a:ext cx="3000000" cy="3000000"/>
        </p:xfrm>
        <a:graphic>
          <a:graphicData uri="http://schemas.openxmlformats.org/drawingml/2006/table">
            <a:tbl>
              <a:tblPr>
                <a:noFill/>
                <a:tableStyleId>{0856E3EA-D68D-4E91-BB53-6054B398C05B}</a:tableStyleId>
              </a:tblPr>
              <a:tblGrid>
                <a:gridCol w="1722825"/>
                <a:gridCol w="1722825"/>
              </a:tblGrid>
              <a:tr h="723075">
                <a:tc gridSpan="2">
                  <a:txBody>
                    <a:bodyPr/>
                    <a:lstStyle/>
                    <a:p>
                      <a:pPr indent="0" lvl="0" marL="0" rtl="0" algn="ctr">
                        <a:spcBef>
                          <a:spcPts val="0"/>
                        </a:spcBef>
                        <a:spcAft>
                          <a:spcPts val="0"/>
                        </a:spcAft>
                        <a:buNone/>
                      </a:pPr>
                      <a:r>
                        <a:rPr lang="en" sz="3600">
                          <a:solidFill>
                            <a:srgbClr val="FFFFFF"/>
                          </a:solidFill>
                          <a:latin typeface="Inconsolata"/>
                          <a:ea typeface="Inconsolata"/>
                          <a:cs typeface="Inconsolata"/>
                          <a:sym typeface="Inconsolata"/>
                        </a:rPr>
                        <a:t>true</a:t>
                      </a:r>
                      <a:endParaRPr sz="3600">
                        <a:solidFill>
                          <a:srgbClr val="FFFFFF"/>
                        </a:solidFill>
                        <a:latin typeface="Inconsolata"/>
                        <a:ea typeface="Inconsolata"/>
                        <a:cs typeface="Inconsolata"/>
                        <a:sym typeface="Inconsolata"/>
                      </a:endParaRPr>
                    </a:p>
                  </a:txBody>
                  <a:tcPr marT="0" marB="0" marR="91425" marL="91425" anchor="ctr">
                    <a:lnL cap="flat" cmpd="sng" w="9525">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212940"/>
                    </a:solidFill>
                  </a:tcPr>
                </a:tc>
                <a:tc hMerge="1"/>
              </a:tr>
            </a:tbl>
          </a:graphicData>
        </a:graphic>
      </p:graphicFrame>
      <p:graphicFrame>
        <p:nvGraphicFramePr>
          <p:cNvPr id="1329" name="Google Shape;1329;p84"/>
          <p:cNvGraphicFramePr/>
          <p:nvPr/>
        </p:nvGraphicFramePr>
        <p:xfrm>
          <a:off x="4589350" y="2423700"/>
          <a:ext cx="3000000" cy="3000000"/>
        </p:xfrm>
        <a:graphic>
          <a:graphicData uri="http://schemas.openxmlformats.org/drawingml/2006/table">
            <a:tbl>
              <a:tblPr>
                <a:noFill/>
                <a:tableStyleId>{0856E3EA-D68D-4E91-BB53-6054B398C05B}</a:tableStyleId>
              </a:tblPr>
              <a:tblGrid>
                <a:gridCol w="1722825"/>
                <a:gridCol w="1722825"/>
              </a:tblGrid>
              <a:tr h="723075">
                <a:tc gridSpan="2">
                  <a:txBody>
                    <a:bodyPr/>
                    <a:lstStyle/>
                    <a:p>
                      <a:pPr indent="0" lvl="0" marL="0" rtl="0" algn="ctr">
                        <a:spcBef>
                          <a:spcPts val="0"/>
                        </a:spcBef>
                        <a:spcAft>
                          <a:spcPts val="0"/>
                        </a:spcAft>
                        <a:buNone/>
                      </a:pPr>
                      <a:r>
                        <a:rPr lang="en" sz="3600">
                          <a:solidFill>
                            <a:srgbClr val="FFFFFF"/>
                          </a:solidFill>
                          <a:latin typeface="Inconsolata"/>
                          <a:ea typeface="Inconsolata"/>
                          <a:cs typeface="Inconsolata"/>
                          <a:sym typeface="Inconsolata"/>
                        </a:rPr>
                        <a:t>false</a:t>
                      </a:r>
                      <a:endParaRPr sz="3600">
                        <a:solidFill>
                          <a:srgbClr val="FFFFFF"/>
                        </a:solidFill>
                        <a:latin typeface="Inconsolata"/>
                        <a:ea typeface="Inconsolata"/>
                        <a:cs typeface="Inconsolata"/>
                        <a:sym typeface="Inconsolata"/>
                      </a:endParaRPr>
                    </a:p>
                  </a:txBody>
                  <a:tcPr marT="0" marB="0" marR="91425" marL="91425" anchor="ctr">
                    <a:lnL cap="flat" cmpd="sng" w="9525">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212940"/>
                    </a:solidFill>
                  </a:tcPr>
                </a:tc>
                <a:tc hMerge="1"/>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3" name="Shape 1333"/>
        <p:cNvGrpSpPr/>
        <p:nvPr/>
      </p:nvGrpSpPr>
      <p:grpSpPr>
        <a:xfrm>
          <a:off x="0" y="0"/>
          <a:ext cx="0" cy="0"/>
          <a:chOff x="0" y="0"/>
          <a:chExt cx="0" cy="0"/>
        </a:xfrm>
      </p:grpSpPr>
      <p:sp>
        <p:nvSpPr>
          <p:cNvPr id="1334" name="Google Shape;1334;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Operators</a:t>
            </a:r>
            <a:endParaRPr/>
          </a:p>
        </p:txBody>
      </p:sp>
      <p:sp>
        <p:nvSpPr>
          <p:cNvPr id="1335" name="Google Shape;1335;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36" name="Google Shape;1336;p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337" name="Google Shape;1337;p85"/>
          <p:cNvPicPr preferRelativeResize="0"/>
          <p:nvPr/>
        </p:nvPicPr>
        <p:blipFill>
          <a:blip r:embed="rId3">
            <a:alphaModFix/>
          </a:blip>
          <a:stretch>
            <a:fillRect/>
          </a:stretch>
        </p:blipFill>
        <p:spPr>
          <a:xfrm>
            <a:off x="1185750" y="1527725"/>
            <a:ext cx="1095201" cy="1602276"/>
          </a:xfrm>
          <a:prstGeom prst="rect">
            <a:avLst/>
          </a:prstGeom>
          <a:noFill/>
          <a:ln>
            <a:noFill/>
          </a:ln>
        </p:spPr>
      </p:pic>
      <p:sp>
        <p:nvSpPr>
          <p:cNvPr id="1338" name="Google Shape;1338;p85"/>
          <p:cNvSpPr txBox="1"/>
          <p:nvPr/>
        </p:nvSpPr>
        <p:spPr>
          <a:xfrm>
            <a:off x="2473050" y="1446425"/>
            <a:ext cx="5486700" cy="28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Light"/>
                <a:ea typeface="Roboto Light"/>
                <a:cs typeface="Roboto Light"/>
                <a:sym typeface="Roboto Light"/>
              </a:rPr>
              <a:t>Variables and data types can be </a:t>
            </a:r>
            <a:endParaRPr sz="2400">
              <a:latin typeface="Roboto Light"/>
              <a:ea typeface="Roboto Light"/>
              <a:cs typeface="Roboto Light"/>
              <a:sym typeface="Roboto Light"/>
            </a:endParaRPr>
          </a:p>
          <a:p>
            <a:pPr indent="0" lvl="0" marL="0" rtl="0" algn="l">
              <a:spcBef>
                <a:spcPts val="0"/>
              </a:spcBef>
              <a:spcAft>
                <a:spcPts val="0"/>
              </a:spcAft>
              <a:buNone/>
            </a:pPr>
            <a:r>
              <a:rPr lang="en" sz="2400">
                <a:latin typeface="Roboto Light"/>
                <a:ea typeface="Roboto Light"/>
                <a:cs typeface="Roboto Light"/>
                <a:sym typeface="Roboto Light"/>
              </a:rPr>
              <a:t>altered using </a:t>
            </a:r>
            <a:r>
              <a:rPr b="1" lang="en" sz="2400">
                <a:solidFill>
                  <a:srgbClr val="BF9000"/>
                </a:solidFill>
                <a:latin typeface="Roboto"/>
                <a:ea typeface="Roboto"/>
                <a:cs typeface="Roboto"/>
                <a:sym typeface="Roboto"/>
              </a:rPr>
              <a:t>operations</a:t>
            </a:r>
            <a:r>
              <a:rPr b="1" lang="en" sz="2400">
                <a:latin typeface="Roboto"/>
                <a:ea typeface="Roboto"/>
                <a:cs typeface="Roboto"/>
                <a:sym typeface="Roboto"/>
              </a:rPr>
              <a:t> </a:t>
            </a:r>
            <a:r>
              <a:rPr lang="en" sz="2400">
                <a:latin typeface="Roboto Light"/>
                <a:ea typeface="Roboto Light"/>
                <a:cs typeface="Roboto Light"/>
                <a:sym typeface="Roboto Light"/>
              </a:rPr>
              <a:t>such as </a:t>
            </a:r>
            <a:endParaRPr sz="2400">
              <a:latin typeface="Roboto Light"/>
              <a:ea typeface="Roboto Light"/>
              <a:cs typeface="Roboto Light"/>
              <a:sym typeface="Roboto Light"/>
            </a:endParaRPr>
          </a:p>
          <a:p>
            <a:pPr indent="0" lvl="0" marL="0" rtl="0" algn="l">
              <a:spcBef>
                <a:spcPts val="0"/>
              </a:spcBef>
              <a:spcAft>
                <a:spcPts val="0"/>
              </a:spcAft>
              <a:buNone/>
            </a:pPr>
            <a:r>
              <a:rPr b="1" lang="en" sz="2400">
                <a:latin typeface="Roboto"/>
                <a:ea typeface="Roboto"/>
                <a:cs typeface="Roboto"/>
                <a:sym typeface="Roboto"/>
              </a:rPr>
              <a:t>simple </a:t>
            </a:r>
            <a:r>
              <a:rPr b="1" lang="en" sz="2400">
                <a:latin typeface="Roboto"/>
                <a:ea typeface="Roboto"/>
                <a:cs typeface="Roboto"/>
                <a:sym typeface="Roboto"/>
              </a:rPr>
              <a:t>arithmetic</a:t>
            </a:r>
            <a:r>
              <a:rPr b="1" lang="en" sz="2400">
                <a:latin typeface="Roboto"/>
                <a:ea typeface="Roboto"/>
                <a:cs typeface="Roboto"/>
                <a:sym typeface="Roboto"/>
              </a:rPr>
              <a:t> </a:t>
            </a:r>
            <a:r>
              <a:rPr lang="en" sz="2400">
                <a:latin typeface="Roboto Light"/>
                <a:ea typeface="Roboto Light"/>
                <a:cs typeface="Roboto Light"/>
                <a:sym typeface="Roboto Light"/>
              </a:rPr>
              <a:t>and </a:t>
            </a:r>
            <a:r>
              <a:rPr b="1" lang="en" sz="2400">
                <a:latin typeface="Roboto"/>
                <a:ea typeface="Roboto"/>
                <a:cs typeface="Roboto"/>
                <a:sym typeface="Roboto"/>
              </a:rPr>
              <a:t>concatenation. </a:t>
            </a:r>
            <a:endParaRPr b="1" sz="24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2" name="Shape 1342"/>
        <p:cNvGrpSpPr/>
        <p:nvPr/>
      </p:nvGrpSpPr>
      <p:grpSpPr>
        <a:xfrm>
          <a:off x="0" y="0"/>
          <a:ext cx="0" cy="0"/>
          <a:chOff x="0" y="0"/>
          <a:chExt cx="0" cy="0"/>
        </a:xfrm>
      </p:grpSpPr>
      <p:sp>
        <p:nvSpPr>
          <p:cNvPr id="1343" name="Google Shape;1343;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Operators</a:t>
            </a:r>
            <a:r>
              <a:rPr lang="en">
                <a:latin typeface="Roboto Light"/>
                <a:ea typeface="Roboto Light"/>
                <a:cs typeface="Roboto Light"/>
                <a:sym typeface="Roboto Light"/>
              </a:rPr>
              <a:t> are symbols that </a:t>
            </a:r>
            <a:r>
              <a:rPr lang="en">
                <a:latin typeface="Roboto Light"/>
                <a:ea typeface="Roboto Light"/>
                <a:cs typeface="Roboto Light"/>
                <a:sym typeface="Roboto Light"/>
              </a:rPr>
              <a:t>alter</a:t>
            </a:r>
            <a:r>
              <a:rPr lang="en">
                <a:latin typeface="Roboto Light"/>
                <a:ea typeface="Roboto Light"/>
                <a:cs typeface="Roboto Light"/>
                <a:sym typeface="Roboto Light"/>
              </a:rPr>
              <a:t> data.</a:t>
            </a:r>
            <a:endParaRPr>
              <a:latin typeface="Roboto Light"/>
              <a:ea typeface="Roboto Light"/>
              <a:cs typeface="Roboto Light"/>
              <a:sym typeface="Roboto Light"/>
            </a:endParaRPr>
          </a:p>
        </p:txBody>
      </p:sp>
      <p:sp>
        <p:nvSpPr>
          <p:cNvPr id="1344" name="Google Shape;1344;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45" name="Google Shape;1345;p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46" name="Google Shape;1346;p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We’ve already seen an operation when we designated the following value :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aphicFrame>
        <p:nvGraphicFramePr>
          <p:cNvPr id="1347" name="Google Shape;1347;p86"/>
          <p:cNvGraphicFramePr/>
          <p:nvPr/>
        </p:nvGraphicFramePr>
        <p:xfrm>
          <a:off x="419275" y="1040775"/>
          <a:ext cx="3000000" cy="3000000"/>
        </p:xfrm>
        <a:graphic>
          <a:graphicData uri="http://schemas.openxmlformats.org/drawingml/2006/table">
            <a:tbl>
              <a:tblPr>
                <a:noFill/>
                <a:tableStyleId>{0856E3EA-D68D-4E91-BB53-6054B398C05B}</a:tableStyleId>
              </a:tblPr>
              <a:tblGrid>
                <a:gridCol w="2540525"/>
                <a:gridCol w="2325150"/>
                <a:gridCol w="3254025"/>
              </a:tblGrid>
              <a:tr h="457175">
                <a:tc gridSpan="3">
                  <a:txBody>
                    <a:bodyPr/>
                    <a:lstStyle/>
                    <a:p>
                      <a:pPr indent="0" lvl="0" marL="0" rtl="0" algn="l">
                        <a:spcBef>
                          <a:spcPts val="0"/>
                        </a:spcBef>
                        <a:spcAft>
                          <a:spcPts val="0"/>
                        </a:spcAft>
                        <a:buNone/>
                      </a:pPr>
                      <a:r>
                        <a:rPr b="1" lang="en"/>
                        <a:t>                            The assignment operator = stores a value to a variable</a:t>
                      </a:r>
                      <a:endParaRPr b="1"/>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FFFFFF"/>
                      </a:solidFill>
                      <a:prstDash val="solid"/>
                      <a:round/>
                      <a:headEnd len="sm" w="sm" type="none"/>
                      <a:tailEnd len="sm" w="sm" type="none"/>
                    </a:lnB>
                  </a:tcPr>
                </a:tc>
                <a:tc hMerge="1"/>
                <a:tc hMerge="1"/>
              </a:tr>
              <a:tr h="654550">
                <a:tc>
                  <a:txBody>
                    <a:bodyPr/>
                    <a:lstStyle/>
                    <a:p>
                      <a:pPr indent="0" lvl="0" marL="0" rtl="0" algn="ctr">
                        <a:spcBef>
                          <a:spcPts val="0"/>
                        </a:spcBef>
                        <a:spcAft>
                          <a:spcPts val="0"/>
                        </a:spcAft>
                        <a:buNone/>
                      </a:pPr>
                      <a:r>
                        <a:rPr lang="en" sz="3400">
                          <a:solidFill>
                            <a:srgbClr val="FFFFFF"/>
                          </a:solidFill>
                          <a:latin typeface="Inconsolata"/>
                          <a:ea typeface="Inconsolata"/>
                          <a:cs typeface="Inconsolata"/>
                          <a:sym typeface="Inconsolata"/>
                        </a:rPr>
                        <a:t>name</a:t>
                      </a:r>
                      <a:endParaRPr sz="3400">
                        <a:solidFill>
                          <a:srgbClr val="FFFFFF"/>
                        </a:solidFill>
                        <a:latin typeface="Inconsolata"/>
                        <a:ea typeface="Inconsolata"/>
                        <a:cs typeface="Inconsolata"/>
                        <a:sym typeface="Inconsolata"/>
                      </a:endParaRPr>
                    </a:p>
                  </a:txBody>
                  <a:tcPr marT="0" marB="0" marR="91425" marL="91425" anchor="ctr">
                    <a:lnL cap="flat" cmpd="sng" w="9525">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12940"/>
                    </a:solidFill>
                  </a:tcPr>
                </a:tc>
                <a:tc>
                  <a:txBody>
                    <a:bodyPr/>
                    <a:lstStyle/>
                    <a:p>
                      <a:pPr indent="0" lvl="0" marL="0" rtl="0" algn="ctr">
                        <a:spcBef>
                          <a:spcPts val="0"/>
                        </a:spcBef>
                        <a:spcAft>
                          <a:spcPts val="0"/>
                        </a:spcAft>
                        <a:buNone/>
                      </a:pPr>
                      <a:r>
                        <a:rPr lang="en" sz="3400">
                          <a:solidFill>
                            <a:srgbClr val="FFFFFF"/>
                          </a:solidFill>
                          <a:latin typeface="Inconsolata"/>
                          <a:ea typeface="Inconsolata"/>
                          <a:cs typeface="Inconsolata"/>
                          <a:sym typeface="Inconsolata"/>
                        </a:rPr>
                        <a:t>=</a:t>
                      </a:r>
                      <a:endParaRPr sz="3400">
                        <a:solidFill>
                          <a:srgbClr val="FFFFFF"/>
                        </a:solidFill>
                        <a:latin typeface="Inconsolata"/>
                        <a:ea typeface="Inconsolata"/>
                        <a:cs typeface="Inconsolata"/>
                        <a:sym typeface="Inconsolata"/>
                      </a:endParaRPr>
                    </a:p>
                  </a:txBody>
                  <a:tcPr marT="0" marB="0"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12940"/>
                    </a:solidFill>
                  </a:tcPr>
                </a:tc>
                <a:tc>
                  <a:txBody>
                    <a:bodyPr/>
                    <a:lstStyle/>
                    <a:p>
                      <a:pPr indent="0" lvl="0" marL="0" rtl="0" algn="ctr">
                        <a:spcBef>
                          <a:spcPts val="0"/>
                        </a:spcBef>
                        <a:spcAft>
                          <a:spcPts val="0"/>
                        </a:spcAft>
                        <a:buNone/>
                      </a:pPr>
                      <a:r>
                        <a:rPr lang="en" sz="3400">
                          <a:solidFill>
                            <a:srgbClr val="FFFFFF"/>
                          </a:solidFill>
                          <a:latin typeface="Inconsolata"/>
                          <a:ea typeface="Inconsolata"/>
                          <a:cs typeface="Inconsolata"/>
                          <a:sym typeface="Inconsolata"/>
                        </a:rPr>
                        <a:t>"Fa Mulan"</a:t>
                      </a:r>
                      <a:endParaRPr sz="3400">
                        <a:solidFill>
                          <a:srgbClr val="FFFFFF"/>
                        </a:solidFill>
                        <a:latin typeface="Inconsolata"/>
                        <a:ea typeface="Inconsolata"/>
                        <a:cs typeface="Inconsolata"/>
                        <a:sym typeface="Inconsolata"/>
                      </a:endParaRPr>
                    </a:p>
                  </a:txBody>
                  <a:tcPr marT="0" marB="0" marR="91425" marL="91425" anchor="ctr">
                    <a:lnL cap="flat" cmpd="sng" w="762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12940"/>
                    </a:solidFill>
                  </a:tcPr>
                </a:tc>
              </a:tr>
            </a:tbl>
          </a:graphicData>
        </a:graphic>
      </p:graphicFrame>
      <p:sp>
        <p:nvSpPr>
          <p:cNvPr id="1348" name="Google Shape;1348;p86"/>
          <p:cNvSpPr/>
          <p:nvPr/>
        </p:nvSpPr>
        <p:spPr>
          <a:xfrm flipH="1" rot="10800000">
            <a:off x="3985375" y="1401600"/>
            <a:ext cx="261900" cy="335100"/>
          </a:xfrm>
          <a:prstGeom prst="up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349" name="Google Shape;1349;p86"/>
          <p:cNvGraphicFramePr/>
          <p:nvPr/>
        </p:nvGraphicFramePr>
        <p:xfrm>
          <a:off x="339450" y="2540025"/>
          <a:ext cx="3000000" cy="3000000"/>
        </p:xfrm>
        <a:graphic>
          <a:graphicData uri="http://schemas.openxmlformats.org/drawingml/2006/table">
            <a:tbl>
              <a:tblPr>
                <a:noFill/>
                <a:tableStyleId>{0856E3EA-D68D-4E91-BB53-6054B398C05B}</a:tableStyleId>
              </a:tblPr>
              <a:tblGrid>
                <a:gridCol w="1600075"/>
                <a:gridCol w="3265600"/>
                <a:gridCol w="382850"/>
              </a:tblGrid>
              <a:tr h="378125">
                <a:tc gridSpan="3">
                  <a:txBody>
                    <a:bodyPr/>
                    <a:lstStyle/>
                    <a:p>
                      <a:pPr indent="0" lvl="0" marL="0" rtl="0" algn="l">
                        <a:spcBef>
                          <a:spcPts val="0"/>
                        </a:spcBef>
                        <a:spcAft>
                          <a:spcPts val="0"/>
                        </a:spcAft>
                        <a:buNone/>
                      </a:pPr>
                      <a:r>
                        <a:rPr b="1" lang="en"/>
                        <a:t>There are many more! For example:</a:t>
                      </a:r>
                      <a:endParaRPr b="1"/>
                    </a:p>
                  </a:txBody>
                  <a:tcPr marT="91425" marB="91425" marR="91425" marL="91425" anchor="b">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38100">
                      <a:solidFill>
                        <a:srgbClr val="FFFFFF"/>
                      </a:solidFill>
                      <a:prstDash val="solid"/>
                      <a:round/>
                      <a:headEnd len="sm" w="sm" type="none"/>
                      <a:tailEnd len="sm" w="sm" type="none"/>
                    </a:lnB>
                  </a:tcPr>
                </a:tc>
                <a:tc hMerge="1"/>
                <a:tc hMerge="1"/>
              </a:tr>
              <a:tr h="541375">
                <a:tc>
                  <a:txBody>
                    <a:bodyPr/>
                    <a:lstStyle/>
                    <a:p>
                      <a:pPr indent="0" lvl="0" marL="0" rtl="0" algn="r">
                        <a:spcBef>
                          <a:spcPts val="0"/>
                        </a:spcBef>
                        <a:spcAft>
                          <a:spcPts val="0"/>
                        </a:spcAft>
                        <a:buNone/>
                      </a:pPr>
                      <a:r>
                        <a:rPr lang="en">
                          <a:latin typeface="Roboto"/>
                          <a:ea typeface="Roboto"/>
                          <a:cs typeface="Roboto"/>
                          <a:sym typeface="Roboto"/>
                        </a:rPr>
                        <a:t>Arithmetic:</a:t>
                      </a:r>
                      <a:endParaRPr>
                        <a:latin typeface="Roboto"/>
                        <a:ea typeface="Roboto"/>
                        <a:cs typeface="Roboto"/>
                        <a:sym typeface="Roboto"/>
                      </a:endParaRPr>
                    </a:p>
                  </a:txBody>
                  <a:tcPr marT="0" marB="0" marR="182875" marL="1828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lt2"/>
                    </a:solidFill>
                  </a:tcPr>
                </a:tc>
                <a:tc gridSpan="2">
                  <a:txBody>
                    <a:bodyPr/>
                    <a:lstStyle/>
                    <a:p>
                      <a:pPr indent="0" lvl="0" marL="0" rtl="0" algn="l">
                        <a:spcBef>
                          <a:spcPts val="0"/>
                        </a:spcBef>
                        <a:spcAft>
                          <a:spcPts val="0"/>
                        </a:spcAft>
                        <a:buNone/>
                      </a:pPr>
                      <a:r>
                        <a:rPr lang="en" sz="1800">
                          <a:solidFill>
                            <a:srgbClr val="FFFFFF"/>
                          </a:solidFill>
                          <a:latin typeface="Inconsolata"/>
                          <a:ea typeface="Inconsolata"/>
                          <a:cs typeface="Inconsolata"/>
                          <a:sym typeface="Inconsolata"/>
                        </a:rPr>
                        <a:t>+, -, *, /, etc.</a:t>
                      </a:r>
                      <a:endParaRPr sz="1800">
                        <a:solidFill>
                          <a:srgbClr val="FFFFFF"/>
                        </a:solidFill>
                        <a:latin typeface="Inconsolata"/>
                        <a:ea typeface="Inconsolata"/>
                        <a:cs typeface="Inconsolata"/>
                        <a:sym typeface="Inconsolata"/>
                      </a:endParaRPr>
                    </a:p>
                  </a:txBody>
                  <a:tcPr marT="0" marB="0" marR="182875" marL="1828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12940"/>
                    </a:solidFill>
                  </a:tcPr>
                </a:tc>
                <a:tc hMerge="1"/>
              </a:tr>
              <a:tr h="541375">
                <a:tc>
                  <a:txBody>
                    <a:bodyPr/>
                    <a:lstStyle/>
                    <a:p>
                      <a:pPr indent="0" lvl="0" marL="0" rtl="0" algn="r">
                        <a:spcBef>
                          <a:spcPts val="0"/>
                        </a:spcBef>
                        <a:spcAft>
                          <a:spcPts val="0"/>
                        </a:spcAft>
                        <a:buNone/>
                      </a:pPr>
                      <a:r>
                        <a:rPr lang="en">
                          <a:latin typeface="Roboto"/>
                          <a:ea typeface="Roboto"/>
                          <a:cs typeface="Roboto"/>
                          <a:sym typeface="Roboto"/>
                        </a:rPr>
                        <a:t>Comparison:</a:t>
                      </a:r>
                      <a:endParaRPr>
                        <a:latin typeface="Roboto"/>
                        <a:ea typeface="Roboto"/>
                        <a:cs typeface="Roboto"/>
                        <a:sym typeface="Roboto"/>
                      </a:endParaRPr>
                    </a:p>
                  </a:txBody>
                  <a:tcPr marT="0" marB="0" marR="182875" marL="1828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lt2"/>
                    </a:solidFill>
                  </a:tcPr>
                </a:tc>
                <a:tc gridSpan="2">
                  <a:txBody>
                    <a:bodyPr/>
                    <a:lstStyle/>
                    <a:p>
                      <a:pPr indent="0" lvl="0" marL="0" rtl="0" algn="l">
                        <a:spcBef>
                          <a:spcPts val="0"/>
                        </a:spcBef>
                        <a:spcAft>
                          <a:spcPts val="0"/>
                        </a:spcAft>
                        <a:buNone/>
                      </a:pPr>
                      <a:r>
                        <a:rPr lang="en" sz="1800">
                          <a:solidFill>
                            <a:srgbClr val="FFFFFF"/>
                          </a:solidFill>
                          <a:latin typeface="Inconsolata"/>
                          <a:ea typeface="Inconsolata"/>
                          <a:cs typeface="Inconsolata"/>
                          <a:sym typeface="Inconsolata"/>
                        </a:rPr>
                        <a:t>&lt;, &gt;, ==, !=, etc.</a:t>
                      </a:r>
                      <a:endParaRPr sz="1800">
                        <a:solidFill>
                          <a:srgbClr val="FFFFFF"/>
                        </a:solidFill>
                        <a:latin typeface="Inconsolata"/>
                        <a:ea typeface="Inconsolata"/>
                        <a:cs typeface="Inconsolata"/>
                        <a:sym typeface="Inconsolata"/>
                      </a:endParaRPr>
                    </a:p>
                  </a:txBody>
                  <a:tcPr marT="0" marB="0" marR="182875" marL="1828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12940"/>
                    </a:solidFill>
                  </a:tcPr>
                </a:tc>
                <a:tc hMerge="1"/>
              </a:tr>
              <a:tr h="541375">
                <a:tc>
                  <a:txBody>
                    <a:bodyPr/>
                    <a:lstStyle/>
                    <a:p>
                      <a:pPr indent="0" lvl="0" marL="0" rtl="0" algn="r">
                        <a:spcBef>
                          <a:spcPts val="0"/>
                        </a:spcBef>
                        <a:spcAft>
                          <a:spcPts val="0"/>
                        </a:spcAft>
                        <a:buNone/>
                      </a:pPr>
                      <a:r>
                        <a:rPr lang="en">
                          <a:latin typeface="Roboto"/>
                          <a:ea typeface="Roboto"/>
                          <a:cs typeface="Roboto"/>
                          <a:sym typeface="Roboto"/>
                        </a:rPr>
                        <a:t>Logical:</a:t>
                      </a:r>
                      <a:endParaRPr>
                        <a:latin typeface="Roboto"/>
                        <a:ea typeface="Roboto"/>
                        <a:cs typeface="Roboto"/>
                        <a:sym typeface="Roboto"/>
                      </a:endParaRPr>
                    </a:p>
                  </a:txBody>
                  <a:tcPr marT="0" marB="0" marR="182875" marL="1828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lt2"/>
                    </a:solidFill>
                  </a:tcPr>
                </a:tc>
                <a:tc gridSpan="2">
                  <a:txBody>
                    <a:bodyPr/>
                    <a:lstStyle/>
                    <a:p>
                      <a:pPr indent="0" lvl="0" marL="0" rtl="0" algn="l">
                        <a:spcBef>
                          <a:spcPts val="0"/>
                        </a:spcBef>
                        <a:spcAft>
                          <a:spcPts val="0"/>
                        </a:spcAft>
                        <a:buNone/>
                      </a:pPr>
                      <a:r>
                        <a:rPr lang="en" sz="1800">
                          <a:solidFill>
                            <a:srgbClr val="FFFFFF"/>
                          </a:solidFill>
                          <a:latin typeface="Inconsolata"/>
                          <a:ea typeface="Inconsolata"/>
                          <a:cs typeface="Inconsolata"/>
                          <a:sym typeface="Inconsolata"/>
                        </a:rPr>
                        <a:t>and, or, not</a:t>
                      </a:r>
                      <a:endParaRPr sz="1800">
                        <a:solidFill>
                          <a:srgbClr val="FFFFFF"/>
                        </a:solidFill>
                        <a:latin typeface="Inconsolata"/>
                        <a:ea typeface="Inconsolata"/>
                        <a:cs typeface="Inconsolata"/>
                        <a:sym typeface="Inconsolata"/>
                      </a:endParaRPr>
                    </a:p>
                  </a:txBody>
                  <a:tcPr marT="0" marB="0" marR="182875" marL="1828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12940"/>
                    </a:solidFill>
                  </a:tcPr>
                </a:tc>
                <a:tc hMerge="1"/>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3" name="Shape 1353"/>
        <p:cNvGrpSpPr/>
        <p:nvPr/>
      </p:nvGrpSpPr>
      <p:grpSpPr>
        <a:xfrm>
          <a:off x="0" y="0"/>
          <a:ext cx="0" cy="0"/>
          <a:chOff x="0" y="0"/>
          <a:chExt cx="0" cy="0"/>
        </a:xfrm>
      </p:grpSpPr>
      <p:sp>
        <p:nvSpPr>
          <p:cNvPr id="1354" name="Google Shape;1354;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55" name="Google Shape;1355;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56" name="Google Shape;1356;p8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solidFill>
                  <a:schemeClr val="lt1"/>
                </a:solidFill>
              </a:rPr>
              <a:t>Operator </a:t>
            </a:r>
            <a:r>
              <a:rPr lang="en">
                <a:solidFill>
                  <a:schemeClr val="lt1"/>
                </a:solidFill>
              </a:rPr>
              <a:t>Variables</a:t>
            </a:r>
            <a:endParaRPr/>
          </a:p>
        </p:txBody>
      </p:sp>
      <p:sp>
        <p:nvSpPr>
          <p:cNvPr id="1357" name="Google Shape;1357;p87"/>
          <p:cNvSpPr txBox="1"/>
          <p:nvPr/>
        </p:nvSpPr>
        <p:spPr>
          <a:xfrm>
            <a:off x="3031300" y="884075"/>
            <a:ext cx="2329800" cy="10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00"/>
                </a:solidFill>
                <a:latin typeface="Roboto Mono"/>
                <a:ea typeface="Roboto Mono"/>
                <a:cs typeface="Roboto Mono"/>
                <a:sym typeface="Roboto Mono"/>
              </a:rPr>
              <a:t>Operator Variables</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1" name="Shape 1361"/>
        <p:cNvGrpSpPr/>
        <p:nvPr/>
      </p:nvGrpSpPr>
      <p:grpSpPr>
        <a:xfrm>
          <a:off x="0" y="0"/>
          <a:ext cx="0" cy="0"/>
          <a:chOff x="0" y="0"/>
          <a:chExt cx="0" cy="0"/>
        </a:xfrm>
      </p:grpSpPr>
      <p:sp>
        <p:nvSpPr>
          <p:cNvPr id="1362" name="Google Shape;1362;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63" name="Google Shape;1363;p8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64" name="Google Shape;1364;p88"/>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8" name="Shape 1368"/>
        <p:cNvGrpSpPr/>
        <p:nvPr/>
      </p:nvGrpSpPr>
      <p:grpSpPr>
        <a:xfrm>
          <a:off x="0" y="0"/>
          <a:ext cx="0" cy="0"/>
          <a:chOff x="0" y="0"/>
          <a:chExt cx="0" cy="0"/>
        </a:xfrm>
      </p:grpSpPr>
      <p:sp>
        <p:nvSpPr>
          <p:cNvPr id="1369" name="Google Shape;1369;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70" name="Google Shape;1370;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71" name="Google Shape;1371;p8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Variable Dissection</a:t>
            </a:r>
            <a:endParaRPr/>
          </a:p>
        </p:txBody>
      </p:sp>
      <p:sp>
        <p:nvSpPr>
          <p:cNvPr id="1372" name="Google Shape;1372;p89"/>
          <p:cNvSpPr txBox="1"/>
          <p:nvPr/>
        </p:nvSpPr>
        <p:spPr>
          <a:xfrm>
            <a:off x="3136050" y="823325"/>
            <a:ext cx="21186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rgbClr val="990000"/>
                </a:solidFill>
                <a:latin typeface="Roboto Mono"/>
                <a:ea typeface="Roboto Mono"/>
                <a:cs typeface="Roboto Mono"/>
                <a:sym typeface="Roboto Mono"/>
              </a:rPr>
              <a:t>Variable Dissection</a:t>
            </a:r>
            <a:endParaRPr>
              <a:solidFill>
                <a:srgbClr val="990000"/>
              </a:solidFill>
              <a:latin typeface="Roboto Mono"/>
              <a:ea typeface="Roboto Mono"/>
              <a:cs typeface="Roboto Mono"/>
              <a:sym typeface="Roboto Mon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6" name="Shape 1376"/>
        <p:cNvGrpSpPr/>
        <p:nvPr/>
      </p:nvGrpSpPr>
      <p:grpSpPr>
        <a:xfrm>
          <a:off x="0" y="0"/>
          <a:ext cx="0" cy="0"/>
          <a:chOff x="0" y="0"/>
          <a:chExt cx="0" cy="0"/>
        </a:xfrm>
      </p:grpSpPr>
      <p:sp>
        <p:nvSpPr>
          <p:cNvPr id="1377" name="Google Shape;1377;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78" name="Google Shape;1378;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79" name="Google Shape;1379;p9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12 minutes</a:t>
            </a:r>
            <a:endParaRPr/>
          </a:p>
        </p:txBody>
      </p:sp>
      <p:sp>
        <p:nvSpPr>
          <p:cNvPr id="1380" name="Google Shape;1380;p9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a:t>
            </a:r>
            <a:r>
              <a:rPr lang="en" sz="3000">
                <a:latin typeface="Roboto Light"/>
                <a:ea typeface="Roboto Light"/>
                <a:cs typeface="Roboto Light"/>
                <a:sym typeface="Roboto Light"/>
              </a:rPr>
              <a:t> </a:t>
            </a:r>
            <a:r>
              <a:rPr lang="en" sz="3000">
                <a:latin typeface="Roboto Light"/>
                <a:ea typeface="Roboto Light"/>
                <a:cs typeface="Roboto Light"/>
                <a:sym typeface="Roboto Light"/>
              </a:rPr>
              <a:t>Variable Address</a:t>
            </a:r>
            <a:endParaRPr sz="3000">
              <a:latin typeface="Roboto Light"/>
              <a:ea typeface="Roboto Light"/>
              <a:cs typeface="Roboto Light"/>
              <a:sym typeface="Roboto Light"/>
            </a:endParaRPr>
          </a:p>
          <a:p>
            <a:pPr indent="0" lvl="0" marL="0" rtl="0" algn="l">
              <a:spcBef>
                <a:spcPts val="800"/>
              </a:spcBef>
              <a:spcAft>
                <a:spcPts val="0"/>
              </a:spcAft>
              <a:buNone/>
            </a:pPr>
            <a:r>
              <a:rPr lang="en" sz="1800">
                <a:latin typeface="Roboto Light"/>
                <a:ea typeface="Roboto Light"/>
                <a:cs typeface="Roboto Light"/>
                <a:sym typeface="Roboto Light"/>
              </a:rPr>
              <a:t>Now that we have an understanding of variables and data types we will create some variables for a website, including those that store the daily hits in order to print out a summary of this information.</a:t>
            </a:r>
            <a:endParaRPr sz="1800">
              <a:latin typeface="Roboto Light"/>
              <a:ea typeface="Roboto Light"/>
              <a:cs typeface="Roboto Light"/>
              <a:sym typeface="Roboto Light"/>
            </a:endParaRPr>
          </a:p>
          <a:p>
            <a:pPr indent="0" lvl="0" marL="0" rtl="0" algn="l">
              <a:spcBef>
                <a:spcPts val="800"/>
              </a:spcBef>
              <a:spcAft>
                <a:spcPts val="800"/>
              </a:spcAft>
              <a:buNone/>
            </a:pPr>
            <a:r>
              <a:rPr b="1" lang="en" sz="1800"/>
              <a:t>Instructions sent via Slack</a:t>
            </a:r>
            <a:endParaRPr b="1"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44" name="Google Shape;1044;p5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45" name="Google Shape;1045;p55"/>
          <p:cNvSpPr txBox="1"/>
          <p:nvPr/>
        </p:nvSpPr>
        <p:spPr>
          <a:xfrm>
            <a:off x="685575" y="3396150"/>
            <a:ext cx="2297700" cy="139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i="1" lang="en" sz="1800">
                <a:solidFill>
                  <a:schemeClr val="dk1"/>
                </a:solidFill>
              </a:rPr>
              <a:t>Raise a Fist</a:t>
            </a:r>
            <a:endParaRPr b="1" i="1" sz="1800">
              <a:solidFill>
                <a:schemeClr val="dk1"/>
              </a:solidFill>
            </a:endParaRPr>
          </a:p>
          <a:p>
            <a:pPr indent="0" lvl="0" marL="0" rtl="0" algn="ctr">
              <a:lnSpc>
                <a:spcPct val="115000"/>
              </a:lnSpc>
              <a:spcBef>
                <a:spcPts val="0"/>
              </a:spcBef>
              <a:spcAft>
                <a:spcPts val="0"/>
              </a:spcAft>
              <a:buClr>
                <a:schemeClr val="dk1"/>
              </a:buClr>
              <a:buSzPts val="1100"/>
              <a:buFont typeface="Arial"/>
              <a:buNone/>
            </a:pPr>
            <a:r>
              <a:rPr lang="en">
                <a:solidFill>
                  <a:schemeClr val="dk1"/>
                </a:solidFill>
              </a:rPr>
              <a:t>If you’ve </a:t>
            </a:r>
            <a:r>
              <a:rPr i="1" lang="en">
                <a:solidFill>
                  <a:schemeClr val="dk1"/>
                </a:solidFill>
              </a:rPr>
              <a:t>never</a:t>
            </a:r>
            <a:r>
              <a:rPr lang="en">
                <a:solidFill>
                  <a:schemeClr val="dk1"/>
                </a:solidFill>
              </a:rPr>
              <a:t> worked with Python and barely know what it is. </a:t>
            </a:r>
            <a:endParaRPr>
              <a:solidFill>
                <a:schemeClr val="dk1"/>
              </a:solidFill>
            </a:endParaRPr>
          </a:p>
          <a:p>
            <a:pPr indent="0" lvl="0" marL="0" rtl="0" algn="l">
              <a:spcBef>
                <a:spcPts val="0"/>
              </a:spcBef>
              <a:spcAft>
                <a:spcPts val="0"/>
              </a:spcAft>
              <a:buNone/>
            </a:pPr>
            <a:r>
              <a:t/>
            </a:r>
            <a:endParaRPr/>
          </a:p>
        </p:txBody>
      </p:sp>
      <p:sp>
        <p:nvSpPr>
          <p:cNvPr id="1046" name="Google Shape;1046;p55"/>
          <p:cNvSpPr txBox="1"/>
          <p:nvPr/>
        </p:nvSpPr>
        <p:spPr>
          <a:xfrm>
            <a:off x="3371400" y="3396150"/>
            <a:ext cx="2297700" cy="139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i="1" lang="en" sz="1800">
                <a:solidFill>
                  <a:schemeClr val="dk1"/>
                </a:solidFill>
              </a:rPr>
              <a:t>Raise a Five</a:t>
            </a:r>
            <a:endParaRPr b="1" i="1" sz="1800">
              <a:solidFill>
                <a:schemeClr val="dk1"/>
              </a:solidFill>
            </a:endParaRPr>
          </a:p>
          <a:p>
            <a:pPr indent="0" lvl="0" marL="0" rtl="0" algn="ctr">
              <a:lnSpc>
                <a:spcPct val="115000"/>
              </a:lnSpc>
              <a:spcBef>
                <a:spcPts val="0"/>
              </a:spcBef>
              <a:spcAft>
                <a:spcPts val="0"/>
              </a:spcAft>
              <a:buNone/>
            </a:pPr>
            <a:r>
              <a:rPr lang="en">
                <a:solidFill>
                  <a:schemeClr val="dk1"/>
                </a:solidFill>
              </a:rPr>
              <a:t>If you work with Python on a daily basis.</a:t>
            </a:r>
            <a:endParaRPr>
              <a:solidFill>
                <a:schemeClr val="dk1"/>
              </a:solidFill>
            </a:endParaRPr>
          </a:p>
          <a:p>
            <a:pPr indent="0" lvl="0" marL="0" rtl="0" algn="l">
              <a:lnSpc>
                <a:spcPct val="115000"/>
              </a:lnSpc>
              <a:spcBef>
                <a:spcPts val="0"/>
              </a:spcBef>
              <a:spcAft>
                <a:spcPts val="0"/>
              </a:spcAft>
              <a:buNone/>
            </a:pPr>
            <a:r>
              <a:t/>
            </a:r>
            <a:endParaRPr b="1" i="1">
              <a:solidFill>
                <a:schemeClr val="dk1"/>
              </a:solidFill>
            </a:endParaRPr>
          </a:p>
          <a:p>
            <a:pPr indent="0" lvl="0" marL="0" rtl="0" algn="l">
              <a:spcBef>
                <a:spcPts val="0"/>
              </a:spcBef>
              <a:spcAft>
                <a:spcPts val="0"/>
              </a:spcAft>
              <a:buNone/>
            </a:pPr>
            <a:r>
              <a:t/>
            </a:r>
            <a:endParaRPr/>
          </a:p>
        </p:txBody>
      </p:sp>
      <p:sp>
        <p:nvSpPr>
          <p:cNvPr id="1047" name="Google Shape;1047;p55"/>
          <p:cNvSpPr txBox="1"/>
          <p:nvPr/>
        </p:nvSpPr>
        <p:spPr>
          <a:xfrm>
            <a:off x="6154900" y="3396150"/>
            <a:ext cx="2297700" cy="139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i="1" lang="en" sz="1800">
                <a:solidFill>
                  <a:schemeClr val="dk1"/>
                </a:solidFill>
              </a:rPr>
              <a:t>Raise a One, Two, Three, or Four</a:t>
            </a:r>
            <a:endParaRPr b="1" i="1" sz="1800">
              <a:solidFill>
                <a:schemeClr val="dk1"/>
              </a:solidFill>
            </a:endParaRPr>
          </a:p>
          <a:p>
            <a:pPr indent="0" lvl="0" marL="0" rtl="0" algn="ctr">
              <a:lnSpc>
                <a:spcPct val="115000"/>
              </a:lnSpc>
              <a:spcBef>
                <a:spcPts val="0"/>
              </a:spcBef>
              <a:spcAft>
                <a:spcPts val="0"/>
              </a:spcAft>
              <a:buNone/>
            </a:pPr>
            <a:r>
              <a:rPr lang="en">
                <a:solidFill>
                  <a:schemeClr val="dk1"/>
                </a:solidFill>
              </a:rPr>
              <a:t>If you fall somewhere in between.</a:t>
            </a:r>
            <a:endParaRPr>
              <a:solidFill>
                <a:schemeClr val="dk1"/>
              </a:solidFill>
            </a:endParaRPr>
          </a:p>
          <a:p>
            <a:pPr indent="0" lvl="0" marL="0" rtl="0" algn="l">
              <a:lnSpc>
                <a:spcPct val="115000"/>
              </a:lnSpc>
              <a:spcBef>
                <a:spcPts val="0"/>
              </a:spcBef>
              <a:spcAft>
                <a:spcPts val="0"/>
              </a:spcAft>
              <a:buNone/>
            </a:pPr>
            <a:r>
              <a:t/>
            </a:r>
            <a:endParaRPr b="1" i="1" sz="1800">
              <a:solidFill>
                <a:schemeClr val="dk1"/>
              </a:solidFill>
            </a:endParaRPr>
          </a:p>
          <a:p>
            <a:pPr indent="0" lvl="0" marL="0" rtl="0" algn="l">
              <a:lnSpc>
                <a:spcPct val="115000"/>
              </a:lnSpc>
              <a:spcBef>
                <a:spcPts val="0"/>
              </a:spcBef>
              <a:spcAft>
                <a:spcPts val="0"/>
              </a:spcAft>
              <a:buNone/>
            </a:pPr>
            <a:r>
              <a:t/>
            </a:r>
            <a:endParaRPr b="1" i="1">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4" name="Shape 1384"/>
        <p:cNvGrpSpPr/>
        <p:nvPr/>
      </p:nvGrpSpPr>
      <p:grpSpPr>
        <a:xfrm>
          <a:off x="0" y="0"/>
          <a:ext cx="0" cy="0"/>
          <a:chOff x="0" y="0"/>
          <a:chExt cx="0" cy="0"/>
        </a:xfrm>
      </p:grpSpPr>
      <p:sp>
        <p:nvSpPr>
          <p:cNvPr id="1385" name="Google Shape;1385;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86" name="Google Shape;1386;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Variable Address</a:t>
            </a:r>
            <a:endParaRPr/>
          </a:p>
        </p:txBody>
      </p:sp>
      <p:sp>
        <p:nvSpPr>
          <p:cNvPr id="1387" name="Google Shape;1387;p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1388" name="Google Shape;1388;p91"/>
          <p:cNvSpPr txBox="1"/>
          <p:nvPr>
            <p:ph idx="2" type="body"/>
          </p:nvPr>
        </p:nvSpPr>
        <p:spPr>
          <a:xfrm>
            <a:off x="175" y="1102475"/>
            <a:ext cx="9144000" cy="33810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None/>
            </a:pPr>
            <a:r>
              <a:rPr lang="en">
                <a:solidFill>
                  <a:schemeClr val="dk1"/>
                </a:solidFill>
                <a:latin typeface="Arial"/>
                <a:ea typeface="Arial"/>
                <a:cs typeface="Arial"/>
                <a:sym typeface="Arial"/>
              </a:rPr>
              <a:t>1. </a:t>
            </a:r>
            <a:r>
              <a:rPr lang="en">
                <a:solidFill>
                  <a:schemeClr val="dk1"/>
                </a:solidFill>
                <a:latin typeface="Arial"/>
                <a:ea typeface="Arial"/>
                <a:cs typeface="Arial"/>
                <a:sym typeface="Arial"/>
              </a:rPr>
              <a:t>Create a variable called </a:t>
            </a:r>
            <a:r>
              <a:rPr lang="en">
                <a:solidFill>
                  <a:schemeClr val="dk1"/>
                </a:solidFill>
                <a:latin typeface="Courier New"/>
                <a:ea typeface="Courier New"/>
                <a:cs typeface="Courier New"/>
                <a:sym typeface="Courier New"/>
              </a:rPr>
              <a:t>URL</a:t>
            </a:r>
            <a:r>
              <a:rPr lang="en">
                <a:solidFill>
                  <a:schemeClr val="dk1"/>
                </a:solidFill>
                <a:latin typeface="Arial"/>
                <a:ea typeface="Arial"/>
                <a:cs typeface="Arial"/>
                <a:sym typeface="Arial"/>
              </a:rPr>
              <a:t> which will contain a URL in string form.</a:t>
            </a:r>
            <a:endParaRPr>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latin typeface="Arial"/>
                <a:ea typeface="Arial"/>
                <a:cs typeface="Arial"/>
                <a:sym typeface="Arial"/>
              </a:rPr>
              <a:t>2. Create a variable called </a:t>
            </a:r>
            <a:r>
              <a:rPr lang="en">
                <a:solidFill>
                  <a:schemeClr val="dk1"/>
                </a:solidFill>
                <a:latin typeface="Courier New"/>
                <a:ea typeface="Courier New"/>
                <a:cs typeface="Courier New"/>
                <a:sym typeface="Courier New"/>
              </a:rPr>
              <a:t>IP_address</a:t>
            </a:r>
            <a:r>
              <a:rPr lang="en">
                <a:solidFill>
                  <a:schemeClr val="dk1"/>
                </a:solidFill>
                <a:latin typeface="Arial"/>
                <a:ea typeface="Arial"/>
                <a:cs typeface="Arial"/>
                <a:sym typeface="Arial"/>
              </a:rPr>
              <a:t> which will contain an IP address in string form.</a:t>
            </a:r>
            <a:endParaRPr>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latin typeface="Arial"/>
                <a:ea typeface="Arial"/>
                <a:cs typeface="Arial"/>
                <a:sym typeface="Arial"/>
              </a:rPr>
              <a:t>3. Create a new variable for each weekday and, using integers, set them equal to how many hits the site  got on those days. </a:t>
            </a:r>
            <a:r>
              <a:rPr b="1" lang="en">
                <a:solidFill>
                  <a:schemeClr val="dk1"/>
                </a:solidFill>
                <a:latin typeface="Arial"/>
                <a:ea typeface="Arial"/>
                <a:cs typeface="Arial"/>
                <a:sym typeface="Arial"/>
              </a:rPr>
              <a:t>Note:</a:t>
            </a:r>
            <a:r>
              <a:rPr lang="en">
                <a:solidFill>
                  <a:schemeClr val="dk1"/>
                </a:solidFill>
                <a:latin typeface="Arial"/>
                <a:ea typeface="Arial"/>
                <a:cs typeface="Arial"/>
                <a:sym typeface="Arial"/>
              </a:rPr>
              <a:t> You can choose an arbitrary number for each.</a:t>
            </a:r>
            <a:endParaRPr>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latin typeface="Arial"/>
                <a:ea typeface="Arial"/>
                <a:cs typeface="Arial"/>
                <a:sym typeface="Arial"/>
              </a:rPr>
              <a:t>4. Create a variable called </a:t>
            </a:r>
            <a:r>
              <a:rPr lang="en">
                <a:solidFill>
                  <a:schemeClr val="dk1"/>
                </a:solidFill>
                <a:latin typeface="Courier New"/>
                <a:ea typeface="Courier New"/>
                <a:cs typeface="Courier New"/>
                <a:sym typeface="Courier New"/>
              </a:rPr>
              <a:t>weekly_hits</a:t>
            </a:r>
            <a:r>
              <a:rPr lang="en">
                <a:solidFill>
                  <a:schemeClr val="dk1"/>
                </a:solidFill>
                <a:latin typeface="Arial"/>
                <a:ea typeface="Arial"/>
                <a:cs typeface="Arial"/>
                <a:sym typeface="Arial"/>
              </a:rPr>
              <a:t> and set it equal to the sum of the hits on each day of the  week.</a:t>
            </a:r>
            <a:endParaRPr>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latin typeface="Arial"/>
                <a:ea typeface="Arial"/>
                <a:cs typeface="Arial"/>
                <a:sym typeface="Arial"/>
              </a:rPr>
              <a:t>5. Create a variable called </a:t>
            </a:r>
            <a:r>
              <a:rPr lang="en">
                <a:solidFill>
                  <a:schemeClr val="dk1"/>
                </a:solidFill>
                <a:latin typeface="Courier New"/>
                <a:ea typeface="Courier New"/>
                <a:cs typeface="Courier New"/>
                <a:sym typeface="Courier New"/>
              </a:rPr>
              <a:t>average_hits </a:t>
            </a:r>
            <a:r>
              <a:rPr lang="en">
                <a:solidFill>
                  <a:schemeClr val="dk1"/>
                </a:solidFill>
                <a:latin typeface="Arial"/>
                <a:ea typeface="Arial"/>
                <a:cs typeface="Arial"/>
                <a:sym typeface="Arial"/>
              </a:rPr>
              <a:t>which takes the </a:t>
            </a:r>
            <a:r>
              <a:rPr lang="en">
                <a:solidFill>
                  <a:schemeClr val="dk1"/>
                </a:solidFill>
                <a:latin typeface="Courier New"/>
                <a:ea typeface="Courier New"/>
                <a:cs typeface="Courier New"/>
                <a:sym typeface="Courier New"/>
              </a:rPr>
              <a:t>weekly_hits</a:t>
            </a:r>
            <a:r>
              <a:rPr lang="en">
                <a:solidFill>
                  <a:schemeClr val="dk1"/>
                </a:solidFill>
                <a:latin typeface="Arial"/>
                <a:ea typeface="Arial"/>
                <a:cs typeface="Arial"/>
                <a:sym typeface="Arial"/>
              </a:rPr>
              <a:t> and divides it by the number of weekdays in a week.</a:t>
            </a:r>
            <a:endParaRPr>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latin typeface="Arial"/>
                <a:ea typeface="Arial"/>
                <a:cs typeface="Arial"/>
                <a:sym typeface="Arial"/>
              </a:rPr>
              <a:t>6. Print out each variable to the terminal.</a:t>
            </a:r>
            <a:endParaRPr>
              <a:solidFill>
                <a:schemeClr val="dk1"/>
              </a:solidFill>
              <a:latin typeface="Arial"/>
              <a:ea typeface="Arial"/>
              <a:cs typeface="Arial"/>
              <a:sym typeface="Arial"/>
            </a:endParaRPr>
          </a:p>
          <a:p>
            <a:pPr indent="0" lvl="0" marL="0" rtl="0" algn="l">
              <a:spcBef>
                <a:spcPts val="0"/>
              </a:spcBef>
              <a:spcAft>
                <a:spcPts val="800"/>
              </a:spcAft>
              <a:buNone/>
            </a:pPr>
            <a:r>
              <a:t/>
            </a:r>
            <a:endParaRPr/>
          </a:p>
        </p:txBody>
      </p:sp>
      <p:sp>
        <p:nvSpPr>
          <p:cNvPr id="1389" name="Google Shape;1389;p91"/>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t/>
            </a:r>
            <a:endParaRPr/>
          </a:p>
        </p:txBody>
      </p:sp>
      <p:sp>
        <p:nvSpPr>
          <p:cNvPr id="1390" name="Google Shape;1390;p91"/>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4" name="Shape 1394"/>
        <p:cNvGrpSpPr/>
        <p:nvPr/>
      </p:nvGrpSpPr>
      <p:grpSpPr>
        <a:xfrm>
          <a:off x="0" y="0"/>
          <a:ext cx="0" cy="0"/>
          <a:chOff x="0" y="0"/>
          <a:chExt cx="0" cy="0"/>
        </a:xfrm>
      </p:grpSpPr>
      <p:sp>
        <p:nvSpPr>
          <p:cNvPr id="1395" name="Google Shape;1395;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96" name="Google Shape;1396;p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97" name="Google Shape;1397;p92"/>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1" name="Shape 1401"/>
        <p:cNvGrpSpPr/>
        <p:nvPr/>
      </p:nvGrpSpPr>
      <p:grpSpPr>
        <a:xfrm>
          <a:off x="0" y="0"/>
          <a:ext cx="0" cy="0"/>
          <a:chOff x="0" y="0"/>
          <a:chExt cx="0" cy="0"/>
        </a:xfrm>
      </p:grpSpPr>
      <p:sp>
        <p:nvSpPr>
          <p:cNvPr id="1402" name="Google Shape;1402;p9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Input</a:t>
            </a:r>
            <a:endParaRPr/>
          </a:p>
        </p:txBody>
      </p:sp>
      <p:sp>
        <p:nvSpPr>
          <p:cNvPr id="1403" name="Google Shape;1403;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404" name="Google Shape;1404;p93"/>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405" name="Google Shape;1405;p9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9" name="Shape 1409"/>
        <p:cNvGrpSpPr/>
        <p:nvPr/>
      </p:nvGrpSpPr>
      <p:grpSpPr>
        <a:xfrm>
          <a:off x="0" y="0"/>
          <a:ext cx="0" cy="0"/>
          <a:chOff x="0" y="0"/>
          <a:chExt cx="0" cy="0"/>
        </a:xfrm>
      </p:grpSpPr>
      <p:sp>
        <p:nvSpPr>
          <p:cNvPr id="1410" name="Google Shape;1410;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User Input</a:t>
            </a:r>
            <a:endParaRPr/>
          </a:p>
        </p:txBody>
      </p:sp>
      <p:sp>
        <p:nvSpPr>
          <p:cNvPr id="1411" name="Google Shape;1411;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412" name="Google Shape;1412;p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13" name="Google Shape;1413;p94"/>
          <p:cNvSpPr/>
          <p:nvPr/>
        </p:nvSpPr>
        <p:spPr>
          <a:xfrm>
            <a:off x="1352550" y="845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94"/>
          <p:cNvSpPr txBox="1"/>
          <p:nvPr>
            <p:ph idx="1" type="subTitle"/>
          </p:nvPr>
        </p:nvSpPr>
        <p:spPr>
          <a:xfrm>
            <a:off x="12225" y="864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To get input from the user in Python, use </a:t>
            </a:r>
            <a:r>
              <a:rPr lang="en">
                <a:solidFill>
                  <a:srgbClr val="FFFFFF"/>
                </a:solidFill>
                <a:highlight>
                  <a:srgbClr val="212940"/>
                </a:highlight>
                <a:latin typeface="Inconsolata"/>
                <a:ea typeface="Inconsolata"/>
                <a:cs typeface="Inconsolata"/>
                <a:sym typeface="Inconsolata"/>
              </a:rPr>
              <a:t>input()</a:t>
            </a:r>
            <a:r>
              <a:rPr lang="en"/>
              <a:t> and store the result to a variable.</a:t>
            </a:r>
            <a:endParaRPr/>
          </a:p>
        </p:txBody>
      </p:sp>
      <p:sp>
        <p:nvSpPr>
          <p:cNvPr id="1415" name="Google Shape;1415;p94"/>
          <p:cNvSpPr/>
          <p:nvPr/>
        </p:nvSpPr>
        <p:spPr>
          <a:xfrm>
            <a:off x="1352550" y="1621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94"/>
          <p:cNvSpPr/>
          <p:nvPr/>
        </p:nvSpPr>
        <p:spPr>
          <a:xfrm>
            <a:off x="1352550" y="23880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94"/>
          <p:cNvSpPr txBox="1"/>
          <p:nvPr>
            <p:ph idx="2" type="subTitle"/>
          </p:nvPr>
        </p:nvSpPr>
        <p:spPr>
          <a:xfrm>
            <a:off x="-12225" y="16239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rgbClr val="FFFFFF"/>
                </a:solidFill>
                <a:highlight>
                  <a:srgbClr val="212940"/>
                </a:highlight>
                <a:latin typeface="Inconsolata"/>
                <a:ea typeface="Inconsolata"/>
                <a:cs typeface="Inconsolata"/>
                <a:sym typeface="Inconsolata"/>
              </a:rPr>
              <a:t>input</a:t>
            </a:r>
            <a:r>
              <a:rPr lang="en"/>
              <a:t> waits to execute any code following it until </a:t>
            </a:r>
            <a:r>
              <a:rPr i="1" lang="en"/>
              <a:t>after</a:t>
            </a:r>
            <a:r>
              <a:rPr lang="en"/>
              <a:t> the user has entered a value.</a:t>
            </a:r>
            <a:endParaRPr/>
          </a:p>
        </p:txBody>
      </p:sp>
      <p:sp>
        <p:nvSpPr>
          <p:cNvPr id="1418" name="Google Shape;1418;p94"/>
          <p:cNvSpPr txBox="1"/>
          <p:nvPr>
            <p:ph idx="3" type="subTitle"/>
          </p:nvPr>
        </p:nvSpPr>
        <p:spPr>
          <a:xfrm>
            <a:off x="0" y="23904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The value always comes back as a </a:t>
            </a:r>
            <a:r>
              <a:rPr lang="en">
                <a:solidFill>
                  <a:srgbClr val="FFFFFF"/>
                </a:solidFill>
                <a:highlight>
                  <a:srgbClr val="212940"/>
                </a:highlight>
                <a:latin typeface="Inconsolata"/>
                <a:ea typeface="Inconsolata"/>
                <a:cs typeface="Inconsolata"/>
                <a:sym typeface="Inconsolata"/>
              </a:rPr>
              <a:t>string</a:t>
            </a:r>
            <a:r>
              <a:rPr lang="en"/>
              <a:t> (so you may need to convert it).</a:t>
            </a:r>
            <a:endParaRPr/>
          </a:p>
        </p:txBody>
      </p:sp>
      <p:pic>
        <p:nvPicPr>
          <p:cNvPr id="1419" name="Google Shape;1419;p94"/>
          <p:cNvPicPr preferRelativeResize="0"/>
          <p:nvPr/>
        </p:nvPicPr>
        <p:blipFill rotWithShape="1">
          <a:blip r:embed="rId3">
            <a:alphaModFix/>
          </a:blip>
          <a:srcRect b="1765" l="0" r="0" t="1774"/>
          <a:stretch/>
        </p:blipFill>
        <p:spPr>
          <a:xfrm>
            <a:off x="429768" y="869411"/>
            <a:ext cx="785567" cy="606900"/>
          </a:xfrm>
          <a:prstGeom prst="rect">
            <a:avLst/>
          </a:prstGeom>
          <a:noFill/>
          <a:ln>
            <a:noFill/>
          </a:ln>
        </p:spPr>
      </p:pic>
      <p:pic>
        <p:nvPicPr>
          <p:cNvPr id="1420" name="Google Shape;1420;p94"/>
          <p:cNvPicPr preferRelativeResize="0"/>
          <p:nvPr/>
        </p:nvPicPr>
        <p:blipFill rotWithShape="1">
          <a:blip r:embed="rId4">
            <a:alphaModFix/>
          </a:blip>
          <a:srcRect b="1765" l="0" r="0" t="1774"/>
          <a:stretch/>
        </p:blipFill>
        <p:spPr>
          <a:xfrm>
            <a:off x="429768" y="1617498"/>
            <a:ext cx="785566" cy="606900"/>
          </a:xfrm>
          <a:prstGeom prst="rect">
            <a:avLst/>
          </a:prstGeom>
          <a:noFill/>
          <a:ln>
            <a:noFill/>
          </a:ln>
        </p:spPr>
      </p:pic>
      <p:pic>
        <p:nvPicPr>
          <p:cNvPr id="1421" name="Google Shape;1421;p94"/>
          <p:cNvPicPr preferRelativeResize="0"/>
          <p:nvPr/>
        </p:nvPicPr>
        <p:blipFill rotWithShape="1">
          <a:blip r:embed="rId5">
            <a:alphaModFix/>
          </a:blip>
          <a:srcRect b="1765" l="0" r="0" t="1774"/>
          <a:stretch/>
        </p:blipFill>
        <p:spPr>
          <a:xfrm>
            <a:off x="429768" y="2370398"/>
            <a:ext cx="785566" cy="606900"/>
          </a:xfrm>
          <a:prstGeom prst="rect">
            <a:avLst/>
          </a:prstGeom>
          <a:noFill/>
          <a:ln>
            <a:noFill/>
          </a:ln>
        </p:spPr>
      </p:pic>
      <p:pic>
        <p:nvPicPr>
          <p:cNvPr id="1422" name="Google Shape;1422;p94"/>
          <p:cNvPicPr preferRelativeResize="0"/>
          <p:nvPr/>
        </p:nvPicPr>
        <p:blipFill>
          <a:blip r:embed="rId6">
            <a:alphaModFix/>
          </a:blip>
          <a:stretch>
            <a:fillRect/>
          </a:stretch>
        </p:blipFill>
        <p:spPr>
          <a:xfrm>
            <a:off x="1352550" y="3262900"/>
            <a:ext cx="6172200" cy="14001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6" name="Shape 1426"/>
        <p:cNvGrpSpPr/>
        <p:nvPr/>
      </p:nvGrpSpPr>
      <p:grpSpPr>
        <a:xfrm>
          <a:off x="0" y="0"/>
          <a:ext cx="0" cy="0"/>
          <a:chOff x="0" y="0"/>
          <a:chExt cx="0" cy="0"/>
        </a:xfrm>
      </p:grpSpPr>
      <p:sp>
        <p:nvSpPr>
          <p:cNvPr id="1427" name="Google Shape;1427;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28" name="Google Shape;1428;p9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29" name="Google Shape;1429;p9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User Input</a:t>
            </a:r>
            <a:endParaRPr/>
          </a:p>
        </p:txBody>
      </p:sp>
      <p:sp>
        <p:nvSpPr>
          <p:cNvPr id="1430" name="Google Shape;1430;p95"/>
          <p:cNvSpPr txBox="1"/>
          <p:nvPr/>
        </p:nvSpPr>
        <p:spPr>
          <a:xfrm>
            <a:off x="3210075" y="878825"/>
            <a:ext cx="2257200" cy="7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990000"/>
                </a:solidFill>
                <a:latin typeface="Roboto Mono"/>
                <a:ea typeface="Roboto Mono"/>
                <a:cs typeface="Roboto Mono"/>
                <a:sym typeface="Roboto Mono"/>
              </a:rPr>
              <a:t>User Input</a:t>
            </a:r>
            <a:endParaRPr sz="1800">
              <a:solidFill>
                <a:srgbClr val="990000"/>
              </a:solidFill>
              <a:latin typeface="Roboto Mono"/>
              <a:ea typeface="Roboto Mono"/>
              <a:cs typeface="Roboto Mono"/>
              <a:sym typeface="Roboto Mon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4" name="Shape 1434"/>
        <p:cNvGrpSpPr/>
        <p:nvPr/>
      </p:nvGrpSpPr>
      <p:grpSpPr>
        <a:xfrm>
          <a:off x="0" y="0"/>
          <a:ext cx="0" cy="0"/>
          <a:chOff x="0" y="0"/>
          <a:chExt cx="0" cy="0"/>
        </a:xfrm>
      </p:grpSpPr>
      <p:sp>
        <p:nvSpPr>
          <p:cNvPr id="1435" name="Google Shape;1435;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6" name="Google Shape;1436;p9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37" name="Google Shape;1437;p9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1438" name="Google Shape;1438;p96"/>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a:t>
            </a:r>
            <a:r>
              <a:rPr lang="en" sz="3000">
                <a:latin typeface="Roboto Light"/>
                <a:ea typeface="Roboto Light"/>
                <a:cs typeface="Roboto Light"/>
                <a:sym typeface="Roboto Light"/>
              </a:rPr>
              <a:t> D</a:t>
            </a:r>
            <a:r>
              <a:rPr lang="en" sz="3000">
                <a:latin typeface="Roboto Light"/>
                <a:ea typeface="Roboto Light"/>
                <a:cs typeface="Roboto Light"/>
                <a:sym typeface="Roboto Light"/>
              </a:rPr>
              <a:t>own to Input </a:t>
            </a:r>
            <a:endParaRPr sz="3000">
              <a:latin typeface="Roboto Light"/>
              <a:ea typeface="Roboto Light"/>
              <a:cs typeface="Roboto Light"/>
              <a:sym typeface="Roboto Light"/>
            </a:endParaRPr>
          </a:p>
          <a:p>
            <a:pPr indent="0" lvl="0" marL="0" rtl="0" algn="l">
              <a:spcBef>
                <a:spcPts val="800"/>
              </a:spcBef>
              <a:spcAft>
                <a:spcPts val="0"/>
              </a:spcAft>
              <a:buNone/>
            </a:pPr>
            <a:r>
              <a:rPr lang="en" sz="1800">
                <a:latin typeface="Roboto Light"/>
                <a:ea typeface="Roboto Light"/>
                <a:cs typeface="Roboto Light"/>
                <a:sym typeface="Roboto Light"/>
              </a:rPr>
              <a:t>In this activity, you will create an application by gathering information from your neighbor and then running some code.</a:t>
            </a:r>
            <a:endParaRPr sz="1800">
              <a:latin typeface="Roboto Light"/>
              <a:ea typeface="Roboto Light"/>
              <a:cs typeface="Roboto Light"/>
              <a:sym typeface="Roboto Light"/>
            </a:endParaRPr>
          </a:p>
          <a:p>
            <a:pPr indent="0" lvl="0" marL="0" rtl="0" algn="l">
              <a:spcBef>
                <a:spcPts val="800"/>
              </a:spcBef>
              <a:spcAft>
                <a:spcPts val="800"/>
              </a:spcAft>
              <a:buNone/>
            </a:pPr>
            <a:r>
              <a:rPr b="1" lang="en" sz="1800"/>
              <a:t>Instructions sent via Slack</a:t>
            </a:r>
            <a:endParaRPr b="1" sz="1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2" name="Shape 1442"/>
        <p:cNvGrpSpPr/>
        <p:nvPr/>
      </p:nvGrpSpPr>
      <p:grpSpPr>
        <a:xfrm>
          <a:off x="0" y="0"/>
          <a:ext cx="0" cy="0"/>
          <a:chOff x="0" y="0"/>
          <a:chExt cx="0" cy="0"/>
        </a:xfrm>
      </p:grpSpPr>
      <p:sp>
        <p:nvSpPr>
          <p:cNvPr id="1443" name="Google Shape;1443;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444" name="Google Shape;1444;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Down to Input</a:t>
            </a:r>
            <a:endParaRPr/>
          </a:p>
        </p:txBody>
      </p:sp>
      <p:sp>
        <p:nvSpPr>
          <p:cNvPr id="1445" name="Google Shape;1445;p9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 </a:t>
            </a:r>
            <a:endParaRPr/>
          </a:p>
        </p:txBody>
      </p:sp>
      <p:sp>
        <p:nvSpPr>
          <p:cNvPr id="1446" name="Google Shape;1446;p97"/>
          <p:cNvSpPr txBox="1"/>
          <p:nvPr>
            <p:ph idx="2" type="body"/>
          </p:nvPr>
        </p:nvSpPr>
        <p:spPr>
          <a:xfrm>
            <a:off x="175" y="1183050"/>
            <a:ext cx="9144000" cy="3458400"/>
          </a:xfrm>
          <a:prstGeom prst="rect">
            <a:avLst/>
          </a:prstGeom>
        </p:spPr>
        <p:txBody>
          <a:bodyPr anchorCtr="0" anchor="t" bIns="914400" lIns="457200" spcFirstLastPara="1" rIns="457200" wrap="square" tIns="0">
            <a:noAutofit/>
          </a:bodyPr>
          <a:lstStyle/>
          <a:p>
            <a:pPr indent="0" lvl="0" marL="0" rtl="0" algn="l">
              <a:lnSpc>
                <a:spcPct val="90000"/>
              </a:lnSpc>
              <a:spcBef>
                <a:spcPts val="1000"/>
              </a:spcBef>
              <a:spcAft>
                <a:spcPts val="0"/>
              </a:spcAft>
              <a:buNone/>
            </a:pPr>
            <a:r>
              <a:rPr b="1" lang="en">
                <a:solidFill>
                  <a:schemeClr val="dk1"/>
                </a:solidFill>
                <a:latin typeface="Arial"/>
                <a:ea typeface="Arial"/>
                <a:cs typeface="Arial"/>
                <a:sym typeface="Arial"/>
              </a:rPr>
              <a:t>1. </a:t>
            </a:r>
            <a:r>
              <a:rPr b="1" lang="en">
                <a:solidFill>
                  <a:schemeClr val="dk1"/>
                </a:solidFill>
                <a:latin typeface="Arial"/>
                <a:ea typeface="Arial"/>
                <a:cs typeface="Arial"/>
                <a:sym typeface="Arial"/>
              </a:rPr>
              <a:t>Create</a:t>
            </a:r>
            <a:r>
              <a:rPr lang="en">
                <a:solidFill>
                  <a:schemeClr val="dk1"/>
                </a:solidFill>
                <a:latin typeface="Arial"/>
                <a:ea typeface="Arial"/>
                <a:cs typeface="Arial"/>
                <a:sym typeface="Arial"/>
              </a:rPr>
              <a:t> two different variables, user_name and neighbors_name, that will take the input of your first name and your neighbor's first name.</a:t>
            </a:r>
            <a:endParaRPr>
              <a:solidFill>
                <a:schemeClr val="dk1"/>
              </a:solidFill>
              <a:latin typeface="Arial"/>
              <a:ea typeface="Arial"/>
              <a:cs typeface="Arial"/>
              <a:sym typeface="Arial"/>
            </a:endParaRPr>
          </a:p>
          <a:p>
            <a:pPr indent="0" lvl="0" marL="0" rtl="0" algn="l">
              <a:lnSpc>
                <a:spcPct val="90000"/>
              </a:lnSpc>
              <a:spcBef>
                <a:spcPts val="1000"/>
              </a:spcBef>
              <a:spcAft>
                <a:spcPts val="0"/>
              </a:spcAft>
              <a:buNone/>
            </a:pPr>
            <a:r>
              <a:rPr b="1" lang="en">
                <a:solidFill>
                  <a:schemeClr val="dk1"/>
                </a:solidFill>
                <a:latin typeface="Arial"/>
                <a:ea typeface="Arial"/>
                <a:cs typeface="Arial"/>
                <a:sym typeface="Arial"/>
              </a:rPr>
              <a:t>2. </a:t>
            </a:r>
            <a:r>
              <a:rPr b="1" lang="en">
                <a:solidFill>
                  <a:schemeClr val="dk1"/>
                </a:solidFill>
                <a:latin typeface="Arial"/>
                <a:ea typeface="Arial"/>
                <a:cs typeface="Arial"/>
                <a:sym typeface="Arial"/>
              </a:rPr>
              <a:t>Create</a:t>
            </a:r>
            <a:r>
              <a:rPr lang="en">
                <a:solidFill>
                  <a:schemeClr val="dk1"/>
                </a:solidFill>
                <a:latin typeface="Arial"/>
                <a:ea typeface="Arial"/>
                <a:cs typeface="Arial"/>
                <a:sym typeface="Arial"/>
              </a:rPr>
              <a:t> two more variables, months_you_coded and months_neighbor_coded, that will take the input of how many months each of you have been coding.</a:t>
            </a:r>
            <a:endParaRPr>
              <a:solidFill>
                <a:schemeClr val="dk1"/>
              </a:solidFill>
              <a:latin typeface="Arial"/>
              <a:ea typeface="Arial"/>
              <a:cs typeface="Arial"/>
              <a:sym typeface="Arial"/>
            </a:endParaRPr>
          </a:p>
          <a:p>
            <a:pPr indent="0" lvl="0" marL="0" rtl="0" algn="l">
              <a:lnSpc>
                <a:spcPct val="90000"/>
              </a:lnSpc>
              <a:spcBef>
                <a:spcPts val="1000"/>
              </a:spcBef>
              <a:spcAft>
                <a:spcPts val="0"/>
              </a:spcAft>
              <a:buClr>
                <a:schemeClr val="dk1"/>
              </a:buClr>
              <a:buSzPts val="1100"/>
              <a:buFont typeface="Arial"/>
              <a:buNone/>
            </a:pPr>
            <a:r>
              <a:rPr b="1" lang="en">
                <a:solidFill>
                  <a:schemeClr val="dk1"/>
                </a:solidFill>
                <a:latin typeface="Arial"/>
                <a:ea typeface="Arial"/>
                <a:cs typeface="Arial"/>
                <a:sym typeface="Arial"/>
              </a:rPr>
              <a:t>3. Create</a:t>
            </a:r>
            <a:r>
              <a:rPr lang="en">
                <a:solidFill>
                  <a:schemeClr val="dk1"/>
                </a:solidFill>
                <a:latin typeface="Arial"/>
                <a:ea typeface="Arial"/>
                <a:cs typeface="Arial"/>
                <a:sym typeface="Arial"/>
              </a:rPr>
              <a:t> another variable, months_neighbor_coded that combines the total number of months that each of you have been coding.</a:t>
            </a:r>
            <a:endParaRPr>
              <a:solidFill>
                <a:schemeClr val="dk1"/>
              </a:solidFill>
              <a:latin typeface="Arial"/>
              <a:ea typeface="Arial"/>
              <a:cs typeface="Arial"/>
              <a:sym typeface="Arial"/>
            </a:endParaRPr>
          </a:p>
          <a:p>
            <a:pPr indent="0" lvl="0" marL="0" rtl="0" algn="l">
              <a:lnSpc>
                <a:spcPct val="90000"/>
              </a:lnSpc>
              <a:spcBef>
                <a:spcPts val="1000"/>
              </a:spcBef>
              <a:spcAft>
                <a:spcPts val="0"/>
              </a:spcAft>
              <a:buClr>
                <a:schemeClr val="dk1"/>
              </a:buClr>
              <a:buSzPts val="1100"/>
              <a:buFont typeface="Arial"/>
              <a:buNone/>
            </a:pPr>
            <a:r>
              <a:rPr b="1" lang="en">
                <a:solidFill>
                  <a:schemeClr val="dk1"/>
                </a:solidFill>
                <a:latin typeface="Arial"/>
                <a:ea typeface="Arial"/>
                <a:cs typeface="Arial"/>
                <a:sym typeface="Arial"/>
              </a:rPr>
              <a:t>4. Print</a:t>
            </a:r>
            <a:r>
              <a:rPr lang="en">
                <a:solidFill>
                  <a:schemeClr val="dk1"/>
                </a:solidFill>
                <a:latin typeface="Arial"/>
                <a:ea typeface="Arial"/>
                <a:cs typeface="Arial"/>
                <a:sym typeface="Arial"/>
              </a:rPr>
              <a:t> </a:t>
            </a:r>
            <a:r>
              <a:rPr b="1" lang="en">
                <a:solidFill>
                  <a:schemeClr val="dk1"/>
                </a:solidFill>
                <a:latin typeface="Arial"/>
                <a:ea typeface="Arial"/>
                <a:cs typeface="Arial"/>
                <a:sym typeface="Arial"/>
              </a:rPr>
              <a:t>out</a:t>
            </a:r>
            <a:r>
              <a:rPr lang="en">
                <a:solidFill>
                  <a:schemeClr val="dk1"/>
                </a:solidFill>
                <a:latin typeface="Arial"/>
                <a:ea typeface="Arial"/>
                <a:cs typeface="Arial"/>
                <a:sym typeface="Arial"/>
              </a:rPr>
              <a:t> the following two statements:</a:t>
            </a:r>
            <a:endParaRPr>
              <a:solidFill>
                <a:schemeClr val="dk1"/>
              </a:solidFill>
              <a:latin typeface="Arial"/>
              <a:ea typeface="Arial"/>
              <a:cs typeface="Arial"/>
              <a:sym typeface="Arial"/>
            </a:endParaRPr>
          </a:p>
          <a:p>
            <a:pPr indent="457200" lvl="0" marL="0" rtl="0" algn="l">
              <a:lnSpc>
                <a:spcPct val="90000"/>
              </a:lnSpc>
              <a:spcBef>
                <a:spcPts val="500"/>
              </a:spcBef>
              <a:spcAft>
                <a:spcPts val="0"/>
              </a:spcAft>
              <a:buClr>
                <a:schemeClr val="dk1"/>
              </a:buClr>
              <a:buSzPts val="1100"/>
              <a:buFont typeface="Arial"/>
              <a:buNone/>
            </a:pPr>
            <a:r>
              <a:rPr lang="en">
                <a:solidFill>
                  <a:schemeClr val="dk1"/>
                </a:solidFill>
                <a:latin typeface="Arial"/>
                <a:ea typeface="Arial"/>
                <a:cs typeface="Arial"/>
                <a:sym typeface="Arial"/>
              </a:rPr>
              <a:t>The first should say: </a:t>
            </a:r>
            <a:r>
              <a:rPr lang="en">
                <a:solidFill>
                  <a:schemeClr val="dk1"/>
                </a:solidFill>
                <a:latin typeface="Roboto Mono"/>
                <a:ea typeface="Roboto Mono"/>
                <a:cs typeface="Roboto Mono"/>
                <a:sym typeface="Roboto Mono"/>
              </a:rPr>
              <a:t>I am [user_name] and my neighbor is [neighbor_name].</a:t>
            </a:r>
            <a:endParaRPr>
              <a:solidFill>
                <a:schemeClr val="dk1"/>
              </a:solidFill>
              <a:latin typeface="Roboto Mono"/>
              <a:ea typeface="Roboto Mono"/>
              <a:cs typeface="Roboto Mono"/>
              <a:sym typeface="Roboto Mono"/>
            </a:endParaRPr>
          </a:p>
          <a:p>
            <a:pPr indent="457200" lvl="0" marL="0" rtl="0" algn="l">
              <a:lnSpc>
                <a:spcPct val="90000"/>
              </a:lnSpc>
              <a:spcBef>
                <a:spcPts val="500"/>
              </a:spcBef>
              <a:spcAft>
                <a:spcPts val="0"/>
              </a:spcAft>
              <a:buClr>
                <a:schemeClr val="dk1"/>
              </a:buClr>
              <a:buSzPts val="1100"/>
              <a:buFont typeface="Arial"/>
              <a:buNone/>
            </a:pPr>
            <a:r>
              <a:rPr lang="en">
                <a:solidFill>
                  <a:schemeClr val="dk1"/>
                </a:solidFill>
                <a:latin typeface="Arial"/>
                <a:ea typeface="Arial"/>
                <a:cs typeface="Arial"/>
                <a:sym typeface="Arial"/>
              </a:rPr>
              <a:t>The second should say: </a:t>
            </a:r>
            <a:r>
              <a:rPr lang="en">
                <a:solidFill>
                  <a:schemeClr val="dk1"/>
                </a:solidFill>
                <a:latin typeface="Roboto Mono"/>
                <a:ea typeface="Roboto Mono"/>
                <a:cs typeface="Roboto Mono"/>
                <a:sym typeface="Roboto Mono"/>
              </a:rPr>
              <a:t>Together we have been coded for total_months_coded.</a:t>
            </a:r>
            <a:endParaRPr>
              <a:solidFill>
                <a:schemeClr val="dk1"/>
              </a:solidFill>
              <a:latin typeface="Roboto Mono"/>
              <a:ea typeface="Roboto Mono"/>
              <a:cs typeface="Roboto Mono"/>
              <a:sym typeface="Roboto Mono"/>
            </a:endParaRPr>
          </a:p>
          <a:p>
            <a:pPr indent="0" lvl="0" marL="0" rtl="0" algn="l">
              <a:lnSpc>
                <a:spcPct val="115000"/>
              </a:lnSpc>
              <a:spcBef>
                <a:spcPts val="1000"/>
              </a:spcBef>
              <a:spcAft>
                <a:spcPts val="0"/>
              </a:spcAft>
              <a:buClr>
                <a:schemeClr val="dk1"/>
              </a:buClr>
              <a:buSzPts val="1100"/>
              <a:buFont typeface="Arial"/>
              <a:buNone/>
            </a:pPr>
            <a:r>
              <a:rPr b="1" lang="en">
                <a:solidFill>
                  <a:schemeClr val="dk1"/>
                </a:solidFill>
                <a:latin typeface="Arial"/>
                <a:ea typeface="Arial"/>
                <a:cs typeface="Arial"/>
                <a:sym typeface="Arial"/>
              </a:rPr>
              <a:t>Example: </a:t>
            </a:r>
            <a:r>
              <a:rPr lang="en">
                <a:solidFill>
                  <a:schemeClr val="dk1"/>
                </a:solidFill>
                <a:latin typeface="Arial"/>
                <a:ea typeface="Arial"/>
                <a:cs typeface="Arial"/>
                <a:sym typeface="Arial"/>
              </a:rPr>
              <a:t>“</a:t>
            </a:r>
            <a:r>
              <a:rPr lang="en">
                <a:solidFill>
                  <a:schemeClr val="dk1"/>
                </a:solidFill>
                <a:latin typeface="Roboto Mono"/>
                <a:ea typeface="Roboto Mono"/>
                <a:cs typeface="Roboto Mono"/>
                <a:sym typeface="Roboto Mono"/>
              </a:rPr>
              <a:t>My name is Nick and my neighbor’s name is Jacob. Together we have been coding for 204 months!</a:t>
            </a:r>
            <a:r>
              <a:rPr lang="en">
                <a:solidFill>
                  <a:schemeClr val="dk1"/>
                </a:solidFill>
                <a:latin typeface="Arial"/>
                <a:ea typeface="Arial"/>
                <a:cs typeface="Arial"/>
                <a:sym typeface="Arial"/>
              </a:rPr>
              <a:t>”</a:t>
            </a:r>
            <a:endParaRPr>
              <a:solidFill>
                <a:schemeClr val="dk1"/>
              </a:solidFill>
              <a:latin typeface="Arial"/>
              <a:ea typeface="Arial"/>
              <a:cs typeface="Arial"/>
              <a:sym typeface="Arial"/>
            </a:endParaRPr>
          </a:p>
          <a:p>
            <a:pPr indent="0" lvl="0" marL="0" rtl="0" algn="l">
              <a:spcBef>
                <a:spcPts val="0"/>
              </a:spcBef>
              <a:spcAft>
                <a:spcPts val="800"/>
              </a:spcAft>
              <a:buNone/>
            </a:pPr>
            <a:r>
              <a:t/>
            </a:r>
            <a:endParaRPr/>
          </a:p>
        </p:txBody>
      </p:sp>
      <p:sp>
        <p:nvSpPr>
          <p:cNvPr id="1447" name="Google Shape;1447;p9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t/>
            </a:r>
            <a:endParaRPr/>
          </a:p>
        </p:txBody>
      </p:sp>
      <p:sp>
        <p:nvSpPr>
          <p:cNvPr id="1448" name="Google Shape;1448;p9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2" name="Shape 1452"/>
        <p:cNvGrpSpPr/>
        <p:nvPr/>
      </p:nvGrpSpPr>
      <p:grpSpPr>
        <a:xfrm>
          <a:off x="0" y="0"/>
          <a:ext cx="0" cy="0"/>
          <a:chOff x="0" y="0"/>
          <a:chExt cx="0" cy="0"/>
        </a:xfrm>
      </p:grpSpPr>
      <p:sp>
        <p:nvSpPr>
          <p:cNvPr id="1453" name="Google Shape;1453;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454" name="Google Shape;1454;p9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55" name="Google Shape;1455;p98"/>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9" name="Shape 1459"/>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3" name="Shape 1463"/>
        <p:cNvGrpSpPr/>
        <p:nvPr/>
      </p:nvGrpSpPr>
      <p:grpSpPr>
        <a:xfrm>
          <a:off x="0" y="0"/>
          <a:ext cx="0" cy="0"/>
          <a:chOff x="0" y="0"/>
          <a:chExt cx="0" cy="0"/>
        </a:xfrm>
      </p:grpSpPr>
      <p:sp>
        <p:nvSpPr>
          <p:cNvPr id="1464" name="Google Shape;1464;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1465" name="Google Shape;1465;p10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Lists</a:t>
            </a:r>
            <a:endParaRPr/>
          </a:p>
        </p:txBody>
      </p:sp>
      <p:sp>
        <p:nvSpPr>
          <p:cNvPr id="1466" name="Google Shape;1466;p100"/>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467" name="Google Shape;1467;p10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sp>
        <p:nvSpPr>
          <p:cNvPr id="1052" name="Google Shape;1052;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SzPts val="1400"/>
              <a:buChar char="●"/>
            </a:pPr>
            <a:r>
              <a:rPr lang="en"/>
              <a:t>What Is Python?</a:t>
            </a:r>
            <a:endParaRPr/>
          </a:p>
        </p:txBody>
      </p:sp>
      <p:sp>
        <p:nvSpPr>
          <p:cNvPr id="1053" name="Google Shape;1053;p5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54" name="Google Shape;1054;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1" name="Shape 1471"/>
        <p:cNvGrpSpPr/>
        <p:nvPr/>
      </p:nvGrpSpPr>
      <p:grpSpPr>
        <a:xfrm>
          <a:off x="0" y="0"/>
          <a:ext cx="0" cy="0"/>
          <a:chOff x="0" y="0"/>
          <a:chExt cx="0" cy="0"/>
        </a:xfrm>
      </p:grpSpPr>
      <p:sp>
        <p:nvSpPr>
          <p:cNvPr id="1472" name="Google Shape;1472;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Lists</a:t>
            </a:r>
            <a:endParaRPr/>
          </a:p>
        </p:txBody>
      </p:sp>
      <p:sp>
        <p:nvSpPr>
          <p:cNvPr id="1473" name="Google Shape;1473;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74" name="Google Shape;1474;p10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75" name="Google Shape;1475;p101"/>
          <p:cNvSpPr/>
          <p:nvPr/>
        </p:nvSpPr>
        <p:spPr>
          <a:xfrm>
            <a:off x="1352550" y="845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01"/>
          <p:cNvSpPr txBox="1"/>
          <p:nvPr>
            <p:ph idx="1" type="subTitle"/>
          </p:nvPr>
        </p:nvSpPr>
        <p:spPr>
          <a:xfrm>
            <a:off x="12225" y="864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t>Lists are </a:t>
            </a:r>
            <a:r>
              <a:rPr b="1" lang="en" sz="1300"/>
              <a:t>collections</a:t>
            </a:r>
            <a:r>
              <a:rPr lang="en" sz="1300"/>
              <a:t> of data. </a:t>
            </a:r>
            <a:endParaRPr sz="1300"/>
          </a:p>
        </p:txBody>
      </p:sp>
      <p:sp>
        <p:nvSpPr>
          <p:cNvPr id="1477" name="Google Shape;1477;p101"/>
          <p:cNvSpPr/>
          <p:nvPr/>
        </p:nvSpPr>
        <p:spPr>
          <a:xfrm>
            <a:off x="1352550" y="1621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01"/>
          <p:cNvSpPr/>
          <p:nvPr/>
        </p:nvSpPr>
        <p:spPr>
          <a:xfrm>
            <a:off x="1352550" y="23880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01"/>
          <p:cNvSpPr txBox="1"/>
          <p:nvPr>
            <p:ph idx="2" type="subTitle"/>
          </p:nvPr>
        </p:nvSpPr>
        <p:spPr>
          <a:xfrm>
            <a:off x="-12225" y="16239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These collections can be made up of </a:t>
            </a:r>
            <a:r>
              <a:rPr b="1" lang="en" sz="1300">
                <a:latin typeface="Roboto"/>
                <a:ea typeface="Roboto"/>
                <a:cs typeface="Roboto"/>
                <a:sym typeface="Roboto"/>
              </a:rPr>
              <a:t>strings</a:t>
            </a:r>
            <a:r>
              <a:rPr lang="en" sz="1300">
                <a:latin typeface="Roboto"/>
                <a:ea typeface="Roboto"/>
                <a:cs typeface="Roboto"/>
                <a:sym typeface="Roboto"/>
              </a:rPr>
              <a:t>, </a:t>
            </a:r>
            <a:r>
              <a:rPr b="1" lang="en" sz="1300">
                <a:latin typeface="Roboto"/>
                <a:ea typeface="Roboto"/>
                <a:cs typeface="Roboto"/>
                <a:sym typeface="Roboto"/>
              </a:rPr>
              <a:t>numbers</a:t>
            </a:r>
            <a:r>
              <a:rPr lang="en" sz="1300">
                <a:latin typeface="Roboto"/>
                <a:ea typeface="Roboto"/>
                <a:cs typeface="Roboto"/>
                <a:sym typeface="Roboto"/>
              </a:rPr>
              <a:t>, </a:t>
            </a:r>
            <a:r>
              <a:rPr b="1" lang="en" sz="1300">
                <a:latin typeface="Roboto"/>
                <a:ea typeface="Roboto"/>
                <a:cs typeface="Roboto"/>
                <a:sym typeface="Roboto"/>
              </a:rPr>
              <a:t>booleans</a:t>
            </a:r>
            <a:r>
              <a:rPr lang="en" sz="1300">
                <a:latin typeface="Roboto"/>
                <a:ea typeface="Roboto"/>
                <a:cs typeface="Roboto"/>
                <a:sym typeface="Roboto"/>
              </a:rPr>
              <a:t>, other </a:t>
            </a:r>
            <a:r>
              <a:rPr b="1" lang="en" sz="1300">
                <a:latin typeface="Roboto"/>
                <a:ea typeface="Roboto"/>
                <a:cs typeface="Roboto"/>
                <a:sym typeface="Roboto"/>
              </a:rPr>
              <a:t>arrays</a:t>
            </a:r>
            <a:r>
              <a:rPr lang="en" sz="1300">
                <a:latin typeface="Roboto"/>
                <a:ea typeface="Roboto"/>
                <a:cs typeface="Roboto"/>
                <a:sym typeface="Roboto"/>
              </a:rPr>
              <a:t>, </a:t>
            </a:r>
            <a:r>
              <a:rPr b="1" lang="en" sz="1300">
                <a:latin typeface="Roboto"/>
                <a:ea typeface="Roboto"/>
                <a:cs typeface="Roboto"/>
                <a:sym typeface="Roboto"/>
              </a:rPr>
              <a:t>dictionaries</a:t>
            </a:r>
            <a:r>
              <a:rPr lang="en" sz="1300">
                <a:latin typeface="Roboto"/>
                <a:ea typeface="Roboto"/>
                <a:cs typeface="Roboto"/>
                <a:sym typeface="Roboto"/>
              </a:rPr>
              <a:t>, etc.</a:t>
            </a:r>
            <a:endParaRPr sz="1300">
              <a:latin typeface="Roboto"/>
              <a:ea typeface="Roboto"/>
              <a:cs typeface="Roboto"/>
              <a:sym typeface="Roboto"/>
            </a:endParaRPr>
          </a:p>
        </p:txBody>
      </p:sp>
      <p:sp>
        <p:nvSpPr>
          <p:cNvPr id="1480" name="Google Shape;1480;p101"/>
          <p:cNvSpPr txBox="1"/>
          <p:nvPr>
            <p:ph idx="3" type="subTitle"/>
          </p:nvPr>
        </p:nvSpPr>
        <p:spPr>
          <a:xfrm>
            <a:off x="0" y="23904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t>They typically denote related data, e.g. student names, devices connected to network, etc.</a:t>
            </a:r>
            <a:endParaRPr sz="1300"/>
          </a:p>
        </p:txBody>
      </p:sp>
      <p:pic>
        <p:nvPicPr>
          <p:cNvPr id="1481" name="Google Shape;1481;p101"/>
          <p:cNvPicPr preferRelativeResize="0"/>
          <p:nvPr/>
        </p:nvPicPr>
        <p:blipFill rotWithShape="1">
          <a:blip r:embed="rId3">
            <a:alphaModFix/>
          </a:blip>
          <a:srcRect b="1765" l="0" r="0" t="1774"/>
          <a:stretch/>
        </p:blipFill>
        <p:spPr>
          <a:xfrm>
            <a:off x="429768" y="869411"/>
            <a:ext cx="785567" cy="606900"/>
          </a:xfrm>
          <a:prstGeom prst="rect">
            <a:avLst/>
          </a:prstGeom>
          <a:noFill/>
          <a:ln>
            <a:noFill/>
          </a:ln>
        </p:spPr>
      </p:pic>
      <p:pic>
        <p:nvPicPr>
          <p:cNvPr id="1482" name="Google Shape;1482;p101"/>
          <p:cNvPicPr preferRelativeResize="0"/>
          <p:nvPr/>
        </p:nvPicPr>
        <p:blipFill rotWithShape="1">
          <a:blip r:embed="rId4">
            <a:alphaModFix/>
          </a:blip>
          <a:srcRect b="1765" l="0" r="0" t="1774"/>
          <a:stretch/>
        </p:blipFill>
        <p:spPr>
          <a:xfrm>
            <a:off x="429768" y="1617498"/>
            <a:ext cx="785566" cy="606900"/>
          </a:xfrm>
          <a:prstGeom prst="rect">
            <a:avLst/>
          </a:prstGeom>
          <a:noFill/>
          <a:ln>
            <a:noFill/>
          </a:ln>
        </p:spPr>
      </p:pic>
      <p:pic>
        <p:nvPicPr>
          <p:cNvPr id="1483" name="Google Shape;1483;p101"/>
          <p:cNvPicPr preferRelativeResize="0"/>
          <p:nvPr/>
        </p:nvPicPr>
        <p:blipFill rotWithShape="1">
          <a:blip r:embed="rId5">
            <a:alphaModFix/>
          </a:blip>
          <a:srcRect b="1765" l="0" r="0" t="1774"/>
          <a:stretch/>
        </p:blipFill>
        <p:spPr>
          <a:xfrm>
            <a:off x="429768" y="2370398"/>
            <a:ext cx="785566" cy="606900"/>
          </a:xfrm>
          <a:prstGeom prst="rect">
            <a:avLst/>
          </a:prstGeom>
          <a:noFill/>
          <a:ln>
            <a:noFill/>
          </a:ln>
        </p:spPr>
      </p:pic>
      <p:pic>
        <p:nvPicPr>
          <p:cNvPr id="1484" name="Google Shape;1484;p101"/>
          <p:cNvPicPr preferRelativeResize="0"/>
          <p:nvPr/>
        </p:nvPicPr>
        <p:blipFill>
          <a:blip r:embed="rId6">
            <a:alphaModFix/>
          </a:blip>
          <a:stretch>
            <a:fillRect/>
          </a:stretch>
        </p:blipFill>
        <p:spPr>
          <a:xfrm>
            <a:off x="1352550" y="3299801"/>
            <a:ext cx="4646703" cy="135283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8" name="Shape 1488"/>
        <p:cNvGrpSpPr/>
        <p:nvPr/>
      </p:nvGrpSpPr>
      <p:grpSpPr>
        <a:xfrm>
          <a:off x="0" y="0"/>
          <a:ext cx="0" cy="0"/>
          <a:chOff x="0" y="0"/>
          <a:chExt cx="0" cy="0"/>
        </a:xfrm>
      </p:grpSpPr>
      <p:sp>
        <p:nvSpPr>
          <p:cNvPr id="1489" name="Google Shape;1489;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Lists</a:t>
            </a:r>
            <a:endParaRPr/>
          </a:p>
        </p:txBody>
      </p:sp>
      <p:sp>
        <p:nvSpPr>
          <p:cNvPr id="1490" name="Google Shape;1490;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91" name="Google Shape;1491;p10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92" name="Google Shape;1492;p102"/>
          <p:cNvSpPr/>
          <p:nvPr/>
        </p:nvSpPr>
        <p:spPr>
          <a:xfrm>
            <a:off x="1352550" y="845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02"/>
          <p:cNvSpPr txBox="1"/>
          <p:nvPr>
            <p:ph idx="1" type="subTitle"/>
          </p:nvPr>
        </p:nvSpPr>
        <p:spPr>
          <a:xfrm>
            <a:off x="12225" y="864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t>Each </a:t>
            </a:r>
            <a:r>
              <a:rPr b="1" lang="en" sz="1300"/>
              <a:t>element</a:t>
            </a:r>
            <a:r>
              <a:rPr lang="en" sz="1300"/>
              <a:t> of the array is marked by an </a:t>
            </a:r>
            <a:r>
              <a:rPr b="1" lang="en" sz="1300"/>
              <a:t>index</a:t>
            </a:r>
            <a:r>
              <a:rPr lang="en" sz="1300"/>
              <a:t>. Indexes always start at 0.</a:t>
            </a:r>
            <a:endParaRPr sz="1300"/>
          </a:p>
        </p:txBody>
      </p:sp>
      <p:sp>
        <p:nvSpPr>
          <p:cNvPr id="1494" name="Google Shape;1494;p102"/>
          <p:cNvSpPr/>
          <p:nvPr/>
        </p:nvSpPr>
        <p:spPr>
          <a:xfrm>
            <a:off x="1352550" y="1621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02"/>
          <p:cNvSpPr txBox="1"/>
          <p:nvPr>
            <p:ph idx="2" type="subTitle"/>
          </p:nvPr>
        </p:nvSpPr>
        <p:spPr>
          <a:xfrm>
            <a:off x="-12225" y="16239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To reference the value at a specific index you include the </a:t>
            </a:r>
            <a:r>
              <a:rPr lang="en" sz="1300">
                <a:solidFill>
                  <a:srgbClr val="FFFFFF"/>
                </a:solidFill>
                <a:highlight>
                  <a:srgbClr val="212940"/>
                </a:highlight>
                <a:latin typeface="Inconsolata"/>
                <a:ea typeface="Inconsolata"/>
                <a:cs typeface="Inconsolata"/>
                <a:sym typeface="Inconsolata"/>
              </a:rPr>
              <a:t>name of the list</a:t>
            </a:r>
            <a:r>
              <a:rPr lang="en" sz="1300">
                <a:latin typeface="Roboto"/>
                <a:ea typeface="Roboto"/>
                <a:cs typeface="Roboto"/>
                <a:sym typeface="Roboto"/>
              </a:rPr>
              <a:t> with a square bracket </a:t>
            </a:r>
            <a:r>
              <a:rPr lang="en" sz="1300">
                <a:solidFill>
                  <a:srgbClr val="FFFFFF"/>
                </a:solidFill>
                <a:highlight>
                  <a:srgbClr val="212940"/>
                </a:highlight>
                <a:latin typeface="Inconsolata"/>
                <a:ea typeface="Inconsolata"/>
                <a:cs typeface="Inconsolata"/>
                <a:sym typeface="Inconsolata"/>
              </a:rPr>
              <a:t>[ ]</a:t>
            </a:r>
            <a:r>
              <a:rPr lang="en" sz="1300">
                <a:latin typeface="Roboto"/>
                <a:ea typeface="Roboto"/>
                <a:cs typeface="Roboto"/>
                <a:sym typeface="Roboto"/>
              </a:rPr>
              <a:t>. Inside the bracket you use the </a:t>
            </a:r>
            <a:r>
              <a:rPr lang="en" sz="1300">
                <a:solidFill>
                  <a:srgbClr val="FFFFFF"/>
                </a:solidFill>
                <a:highlight>
                  <a:srgbClr val="212940"/>
                </a:highlight>
                <a:latin typeface="Inconsolata"/>
                <a:ea typeface="Inconsolata"/>
                <a:cs typeface="Inconsolata"/>
                <a:sym typeface="Inconsolata"/>
              </a:rPr>
              <a:t>element’s index</a:t>
            </a:r>
            <a:r>
              <a:rPr lang="en" sz="1300">
                <a:latin typeface="Roboto"/>
                <a:ea typeface="Roboto"/>
                <a:cs typeface="Roboto"/>
                <a:sym typeface="Roboto"/>
              </a:rPr>
              <a:t>. </a:t>
            </a:r>
            <a:endParaRPr sz="1300">
              <a:latin typeface="Roboto"/>
              <a:ea typeface="Roboto"/>
              <a:cs typeface="Roboto"/>
              <a:sym typeface="Roboto"/>
            </a:endParaRPr>
          </a:p>
        </p:txBody>
      </p:sp>
      <p:pic>
        <p:nvPicPr>
          <p:cNvPr id="1496" name="Google Shape;1496;p102"/>
          <p:cNvPicPr preferRelativeResize="0"/>
          <p:nvPr/>
        </p:nvPicPr>
        <p:blipFill rotWithShape="1">
          <a:blip r:embed="rId3">
            <a:alphaModFix/>
          </a:blip>
          <a:srcRect b="1765" l="0" r="0" t="1774"/>
          <a:stretch/>
        </p:blipFill>
        <p:spPr>
          <a:xfrm>
            <a:off x="429768" y="869411"/>
            <a:ext cx="785567" cy="606900"/>
          </a:xfrm>
          <a:prstGeom prst="rect">
            <a:avLst/>
          </a:prstGeom>
          <a:noFill/>
          <a:ln>
            <a:noFill/>
          </a:ln>
        </p:spPr>
      </p:pic>
      <p:pic>
        <p:nvPicPr>
          <p:cNvPr id="1497" name="Google Shape;1497;p102"/>
          <p:cNvPicPr preferRelativeResize="0"/>
          <p:nvPr/>
        </p:nvPicPr>
        <p:blipFill rotWithShape="1">
          <a:blip r:embed="rId4">
            <a:alphaModFix/>
          </a:blip>
          <a:srcRect b="1765" l="0" r="0" t="1774"/>
          <a:stretch/>
        </p:blipFill>
        <p:spPr>
          <a:xfrm>
            <a:off x="429768" y="1617498"/>
            <a:ext cx="785566" cy="606900"/>
          </a:xfrm>
          <a:prstGeom prst="rect">
            <a:avLst/>
          </a:prstGeom>
          <a:noFill/>
          <a:ln>
            <a:noFill/>
          </a:ln>
        </p:spPr>
      </p:pic>
      <p:pic>
        <p:nvPicPr>
          <p:cNvPr id="1498" name="Google Shape;1498;p102"/>
          <p:cNvPicPr preferRelativeResize="0"/>
          <p:nvPr/>
        </p:nvPicPr>
        <p:blipFill>
          <a:blip r:embed="rId5">
            <a:alphaModFix/>
          </a:blip>
          <a:stretch>
            <a:fillRect/>
          </a:stretch>
        </p:blipFill>
        <p:spPr>
          <a:xfrm>
            <a:off x="1352550" y="2383311"/>
            <a:ext cx="6741859" cy="236901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2" name="Shape 1502"/>
        <p:cNvGrpSpPr/>
        <p:nvPr/>
      </p:nvGrpSpPr>
      <p:grpSpPr>
        <a:xfrm>
          <a:off x="0" y="0"/>
          <a:ext cx="0" cy="0"/>
          <a:chOff x="0" y="0"/>
          <a:chExt cx="0" cy="0"/>
        </a:xfrm>
      </p:grpSpPr>
      <p:sp>
        <p:nvSpPr>
          <p:cNvPr id="1503" name="Google Shape;1503;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Lists</a:t>
            </a:r>
            <a:endParaRPr/>
          </a:p>
        </p:txBody>
      </p:sp>
      <p:sp>
        <p:nvSpPr>
          <p:cNvPr id="1504" name="Google Shape;1504;p103"/>
          <p:cNvSpPr txBox="1"/>
          <p:nvPr>
            <p:ph idx="1" type="subTitle"/>
          </p:nvPr>
        </p:nvSpPr>
        <p:spPr>
          <a:xfrm>
            <a:off x="0" y="675975"/>
            <a:ext cx="9144000" cy="2958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List Name:</a:t>
            </a:r>
            <a:r>
              <a:rPr lang="en"/>
              <a:t>  zoo_animals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Coded in Python using a List:</a:t>
            </a:r>
            <a:endParaRPr b="1"/>
          </a:p>
        </p:txBody>
      </p:sp>
      <p:sp>
        <p:nvSpPr>
          <p:cNvPr id="1505" name="Google Shape;1505;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06" name="Google Shape;1506;p10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507" name="Google Shape;1507;p103"/>
          <p:cNvGraphicFramePr/>
          <p:nvPr/>
        </p:nvGraphicFramePr>
        <p:xfrm>
          <a:off x="472850" y="1229950"/>
          <a:ext cx="3000000" cy="3000000"/>
        </p:xfrm>
        <a:graphic>
          <a:graphicData uri="http://schemas.openxmlformats.org/drawingml/2006/table">
            <a:tbl>
              <a:tblPr>
                <a:noFill/>
                <a:tableStyleId>{0856E3EA-D68D-4E91-BB53-6054B398C05B}</a:tableStyleId>
              </a:tblPr>
              <a:tblGrid>
                <a:gridCol w="2049575"/>
                <a:gridCol w="2049575"/>
                <a:gridCol w="2049575"/>
                <a:gridCol w="2049575"/>
              </a:tblGrid>
              <a:tr h="808400">
                <a:tc>
                  <a:txBody>
                    <a:bodyPr/>
                    <a:lstStyle/>
                    <a:p>
                      <a:pPr indent="0" lvl="0" marL="0" rtl="0" algn="ctr">
                        <a:spcBef>
                          <a:spcPts val="0"/>
                        </a:spcBef>
                        <a:spcAft>
                          <a:spcPts val="0"/>
                        </a:spcAft>
                        <a:buNone/>
                      </a:pPr>
                      <a:r>
                        <a:rPr lang="en" sz="2400">
                          <a:solidFill>
                            <a:srgbClr val="00FF00"/>
                          </a:solidFill>
                          <a:latin typeface="Inconsolata"/>
                          <a:ea typeface="Inconsolata"/>
                          <a:cs typeface="Inconsolata"/>
                          <a:sym typeface="Inconsolata"/>
                        </a:rPr>
                        <a:t>Zebra</a:t>
                      </a:r>
                      <a:endParaRPr sz="2400">
                        <a:solidFill>
                          <a:srgbClr val="00FF00"/>
                        </a:solidFill>
                        <a:latin typeface="Inconsolata"/>
                        <a:ea typeface="Inconsolata"/>
                        <a:cs typeface="Inconsolata"/>
                        <a:sym typeface="Inconsolata"/>
                      </a:endParaRPr>
                    </a:p>
                  </a:txBody>
                  <a:tcPr marT="0" marB="0" marR="91425" marL="91425" anchor="ctr">
                    <a:lnL cap="flat" cmpd="sng" w="9525">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12940"/>
                    </a:solidFill>
                  </a:tcPr>
                </a:tc>
                <a:tc>
                  <a:txBody>
                    <a:bodyPr/>
                    <a:lstStyle/>
                    <a:p>
                      <a:pPr indent="0" lvl="0" marL="0" rtl="0" algn="ctr">
                        <a:spcBef>
                          <a:spcPts val="0"/>
                        </a:spcBef>
                        <a:spcAft>
                          <a:spcPts val="0"/>
                        </a:spcAft>
                        <a:buNone/>
                      </a:pPr>
                      <a:r>
                        <a:rPr lang="en" sz="2400">
                          <a:solidFill>
                            <a:srgbClr val="00FF00"/>
                          </a:solidFill>
                          <a:latin typeface="Inconsolata"/>
                          <a:ea typeface="Inconsolata"/>
                          <a:cs typeface="Inconsolata"/>
                          <a:sym typeface="Inconsolata"/>
                        </a:rPr>
                        <a:t>Rhino</a:t>
                      </a:r>
                      <a:endParaRPr sz="2400">
                        <a:solidFill>
                          <a:srgbClr val="00FF00"/>
                        </a:solidFill>
                        <a:latin typeface="Inconsolata"/>
                        <a:ea typeface="Inconsolata"/>
                        <a:cs typeface="Inconsolata"/>
                        <a:sym typeface="Inconsolata"/>
                      </a:endParaRPr>
                    </a:p>
                  </a:txBody>
                  <a:tcPr marT="0" marB="0"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12940"/>
                    </a:solidFill>
                  </a:tcPr>
                </a:tc>
                <a:tc>
                  <a:txBody>
                    <a:bodyPr/>
                    <a:lstStyle/>
                    <a:p>
                      <a:pPr indent="0" lvl="0" marL="0" rtl="0" algn="ctr">
                        <a:spcBef>
                          <a:spcPts val="0"/>
                        </a:spcBef>
                        <a:spcAft>
                          <a:spcPts val="0"/>
                        </a:spcAft>
                        <a:buNone/>
                      </a:pPr>
                      <a:r>
                        <a:rPr lang="en" sz="2400">
                          <a:solidFill>
                            <a:srgbClr val="00FF00"/>
                          </a:solidFill>
                          <a:latin typeface="Inconsolata"/>
                          <a:ea typeface="Inconsolata"/>
                          <a:cs typeface="Inconsolata"/>
                          <a:sym typeface="Inconsolata"/>
                        </a:rPr>
                        <a:t>Giraffe</a:t>
                      </a:r>
                      <a:endParaRPr sz="2400">
                        <a:solidFill>
                          <a:srgbClr val="00FF00"/>
                        </a:solidFill>
                        <a:latin typeface="Inconsolata"/>
                        <a:ea typeface="Inconsolata"/>
                        <a:cs typeface="Inconsolata"/>
                        <a:sym typeface="Inconsolata"/>
                      </a:endParaRPr>
                    </a:p>
                  </a:txBody>
                  <a:tcPr marT="0" marB="0" marR="91425" marL="91425" anchor="ctr">
                    <a:lnL cap="flat" cmpd="sng" w="76200">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12940"/>
                    </a:solidFill>
                  </a:tcPr>
                </a:tc>
                <a:tc>
                  <a:txBody>
                    <a:bodyPr/>
                    <a:lstStyle/>
                    <a:p>
                      <a:pPr indent="0" lvl="0" marL="0" rtl="0" algn="ctr">
                        <a:spcBef>
                          <a:spcPts val="0"/>
                        </a:spcBef>
                        <a:spcAft>
                          <a:spcPts val="0"/>
                        </a:spcAft>
                        <a:buNone/>
                      </a:pPr>
                      <a:r>
                        <a:rPr lang="en" sz="2400">
                          <a:solidFill>
                            <a:srgbClr val="00FF00"/>
                          </a:solidFill>
                          <a:latin typeface="Inconsolata"/>
                          <a:ea typeface="Inconsolata"/>
                          <a:cs typeface="Inconsolata"/>
                          <a:sym typeface="Inconsolata"/>
                        </a:rPr>
                        <a:t>Owl</a:t>
                      </a:r>
                      <a:endParaRPr sz="2400">
                        <a:solidFill>
                          <a:srgbClr val="00FF00"/>
                        </a:solidFill>
                        <a:latin typeface="Inconsolata"/>
                        <a:ea typeface="Inconsolata"/>
                        <a:cs typeface="Inconsolata"/>
                        <a:sym typeface="Inconsolata"/>
                      </a:endParaRPr>
                    </a:p>
                  </a:txBody>
                  <a:tcPr marT="0" marB="0" marR="91425" marL="91425" anchor="ctr">
                    <a:lnL cap="flat" cmpd="sng" w="762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12940"/>
                    </a:solidFill>
                  </a:tcPr>
                </a:tc>
              </a:tr>
              <a:tr h="808400">
                <a:tc>
                  <a:txBody>
                    <a:bodyPr/>
                    <a:lstStyle/>
                    <a:p>
                      <a:pPr indent="0" lvl="0" marL="0" rtl="0" algn="ctr">
                        <a:spcBef>
                          <a:spcPts val="0"/>
                        </a:spcBef>
                        <a:spcAft>
                          <a:spcPts val="0"/>
                        </a:spcAft>
                        <a:buNone/>
                      </a:pPr>
                      <a:r>
                        <a:rPr lang="en" sz="2400">
                          <a:latin typeface="Roboto Light"/>
                          <a:ea typeface="Roboto Light"/>
                          <a:cs typeface="Roboto Light"/>
                          <a:sym typeface="Roboto Light"/>
                        </a:rPr>
                        <a:t>Index 0 </a:t>
                      </a:r>
                      <a:endParaRPr sz="2400">
                        <a:latin typeface="Roboto Light"/>
                        <a:ea typeface="Roboto Light"/>
                        <a:cs typeface="Roboto Light"/>
                        <a:sym typeface="Roboto Light"/>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Roboto Light"/>
                          <a:ea typeface="Roboto Light"/>
                          <a:cs typeface="Roboto Light"/>
                          <a:sym typeface="Roboto Light"/>
                        </a:rPr>
                        <a:t>Index 1</a:t>
                      </a:r>
                      <a:endParaRPr sz="2400">
                        <a:latin typeface="Roboto Light"/>
                        <a:ea typeface="Roboto Light"/>
                        <a:cs typeface="Roboto Light"/>
                        <a:sym typeface="Roboto Light"/>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Roboto Light"/>
                          <a:ea typeface="Roboto Light"/>
                          <a:cs typeface="Roboto Light"/>
                          <a:sym typeface="Roboto Light"/>
                        </a:rPr>
                        <a:t>Index 2</a:t>
                      </a:r>
                      <a:endParaRPr sz="2400">
                        <a:latin typeface="Roboto Light"/>
                        <a:ea typeface="Roboto Light"/>
                        <a:cs typeface="Roboto Light"/>
                        <a:sym typeface="Roboto Light"/>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Roboto Light"/>
                          <a:ea typeface="Roboto Light"/>
                          <a:cs typeface="Roboto Light"/>
                          <a:sym typeface="Roboto Light"/>
                        </a:rPr>
                        <a:t>Index 3</a:t>
                      </a:r>
                      <a:endParaRPr sz="2400">
                        <a:latin typeface="Roboto Light"/>
                        <a:ea typeface="Roboto Light"/>
                        <a:cs typeface="Roboto Light"/>
                        <a:sym typeface="Roboto Light"/>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1508" name="Google Shape;1508;p103"/>
          <p:cNvGraphicFramePr/>
          <p:nvPr/>
        </p:nvGraphicFramePr>
        <p:xfrm>
          <a:off x="472850" y="3299850"/>
          <a:ext cx="3000000" cy="3000000"/>
        </p:xfrm>
        <a:graphic>
          <a:graphicData uri="http://schemas.openxmlformats.org/drawingml/2006/table">
            <a:tbl>
              <a:tblPr>
                <a:noFill/>
                <a:tableStyleId>{0856E3EA-D68D-4E91-BB53-6054B398C05B}</a:tableStyleId>
              </a:tblPr>
              <a:tblGrid>
                <a:gridCol w="8198300"/>
              </a:tblGrid>
              <a:tr h="808400">
                <a:tc>
                  <a:txBody>
                    <a:bodyPr/>
                    <a:lstStyle/>
                    <a:p>
                      <a:pPr indent="0" lvl="0" marL="0" rtl="0" algn="ctr">
                        <a:spcBef>
                          <a:spcPts val="0"/>
                        </a:spcBef>
                        <a:spcAft>
                          <a:spcPts val="0"/>
                        </a:spcAft>
                        <a:buNone/>
                      </a:pPr>
                      <a:r>
                        <a:rPr lang="en" sz="2400">
                          <a:solidFill>
                            <a:srgbClr val="FFFFFF"/>
                          </a:solidFill>
                          <a:latin typeface="Inconsolata"/>
                          <a:ea typeface="Inconsolata"/>
                          <a:cs typeface="Inconsolata"/>
                          <a:sym typeface="Inconsolata"/>
                        </a:rPr>
                        <a:t>zoo_animals </a:t>
                      </a:r>
                      <a:r>
                        <a:rPr lang="en" sz="2400">
                          <a:solidFill>
                            <a:schemeClr val="accent1"/>
                          </a:solidFill>
                          <a:latin typeface="Inconsolata"/>
                          <a:ea typeface="Inconsolata"/>
                          <a:cs typeface="Inconsolata"/>
                          <a:sym typeface="Inconsolata"/>
                        </a:rPr>
                        <a:t>=</a:t>
                      </a:r>
                      <a:r>
                        <a:rPr lang="en" sz="2400">
                          <a:solidFill>
                            <a:srgbClr val="FFFFFF"/>
                          </a:solidFill>
                          <a:latin typeface="Inconsolata"/>
                          <a:ea typeface="Inconsolata"/>
                          <a:cs typeface="Inconsolata"/>
                          <a:sym typeface="Inconsolata"/>
                        </a:rPr>
                        <a:t> [</a:t>
                      </a:r>
                      <a:r>
                        <a:rPr lang="en" sz="2400">
                          <a:solidFill>
                            <a:srgbClr val="00FF00"/>
                          </a:solidFill>
                          <a:latin typeface="Inconsolata"/>
                          <a:ea typeface="Inconsolata"/>
                          <a:cs typeface="Inconsolata"/>
                          <a:sym typeface="Inconsolata"/>
                        </a:rPr>
                        <a:t>"Zebra"</a:t>
                      </a:r>
                      <a:r>
                        <a:rPr lang="en" sz="2400">
                          <a:solidFill>
                            <a:srgbClr val="FFFFFF"/>
                          </a:solidFill>
                          <a:latin typeface="Inconsolata"/>
                          <a:ea typeface="Inconsolata"/>
                          <a:cs typeface="Inconsolata"/>
                          <a:sym typeface="Inconsolata"/>
                        </a:rPr>
                        <a:t>, </a:t>
                      </a:r>
                      <a:r>
                        <a:rPr lang="en" sz="2400">
                          <a:solidFill>
                            <a:srgbClr val="00FF00"/>
                          </a:solidFill>
                          <a:latin typeface="Inconsolata"/>
                          <a:ea typeface="Inconsolata"/>
                          <a:cs typeface="Inconsolata"/>
                          <a:sym typeface="Inconsolata"/>
                        </a:rPr>
                        <a:t>"Rhino"</a:t>
                      </a:r>
                      <a:r>
                        <a:rPr lang="en" sz="2400">
                          <a:solidFill>
                            <a:srgbClr val="FFFFFF"/>
                          </a:solidFill>
                          <a:latin typeface="Inconsolata"/>
                          <a:ea typeface="Inconsolata"/>
                          <a:cs typeface="Inconsolata"/>
                          <a:sym typeface="Inconsolata"/>
                        </a:rPr>
                        <a:t>, </a:t>
                      </a:r>
                      <a:r>
                        <a:rPr lang="en" sz="2400">
                          <a:solidFill>
                            <a:srgbClr val="00FF00"/>
                          </a:solidFill>
                          <a:latin typeface="Inconsolata"/>
                          <a:ea typeface="Inconsolata"/>
                          <a:cs typeface="Inconsolata"/>
                          <a:sym typeface="Inconsolata"/>
                        </a:rPr>
                        <a:t>"Giraffe"</a:t>
                      </a:r>
                      <a:r>
                        <a:rPr lang="en" sz="2400">
                          <a:solidFill>
                            <a:srgbClr val="FFFFFF"/>
                          </a:solidFill>
                          <a:latin typeface="Inconsolata"/>
                          <a:ea typeface="Inconsolata"/>
                          <a:cs typeface="Inconsolata"/>
                          <a:sym typeface="Inconsolata"/>
                        </a:rPr>
                        <a:t>, </a:t>
                      </a:r>
                      <a:r>
                        <a:rPr lang="en" sz="2400">
                          <a:solidFill>
                            <a:srgbClr val="00FF00"/>
                          </a:solidFill>
                          <a:latin typeface="Inconsolata"/>
                          <a:ea typeface="Inconsolata"/>
                          <a:cs typeface="Inconsolata"/>
                          <a:sym typeface="Inconsolata"/>
                        </a:rPr>
                        <a:t>"Owl"</a:t>
                      </a:r>
                      <a:r>
                        <a:rPr lang="en" sz="2400">
                          <a:solidFill>
                            <a:srgbClr val="FFFFFF"/>
                          </a:solidFill>
                          <a:latin typeface="Inconsolata"/>
                          <a:ea typeface="Inconsolata"/>
                          <a:cs typeface="Inconsolata"/>
                          <a:sym typeface="Inconsolata"/>
                        </a:rPr>
                        <a:t>]</a:t>
                      </a:r>
                      <a:endParaRPr sz="2400">
                        <a:solidFill>
                          <a:srgbClr val="FFFFFF"/>
                        </a:solidFill>
                        <a:latin typeface="Inconsolata"/>
                        <a:ea typeface="Inconsolata"/>
                        <a:cs typeface="Inconsolata"/>
                        <a:sym typeface="Inconsolata"/>
                      </a:endParaRPr>
                    </a:p>
                  </a:txBody>
                  <a:tcPr marT="0" marB="0" marR="91425" marL="91425" anchor="ctr">
                    <a:lnL cap="flat" cmpd="sng" w="9525">
                      <a:solidFill>
                        <a:srgbClr val="FFFFFF"/>
                      </a:solidFill>
                      <a:prstDash val="solid"/>
                      <a:round/>
                      <a:headEnd len="sm" w="sm" type="none"/>
                      <a:tailEnd len="sm" w="sm" type="none"/>
                    </a:lnL>
                    <a:lnR cap="flat" cmpd="sng" w="76200">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12940"/>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2" name="Shape 1512"/>
        <p:cNvGrpSpPr/>
        <p:nvPr/>
      </p:nvGrpSpPr>
      <p:grpSpPr>
        <a:xfrm>
          <a:off x="0" y="0"/>
          <a:ext cx="0" cy="0"/>
          <a:chOff x="0" y="0"/>
          <a:chExt cx="0" cy="0"/>
        </a:xfrm>
      </p:grpSpPr>
      <p:sp>
        <p:nvSpPr>
          <p:cNvPr id="1513" name="Google Shape;1513;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514" name="Google Shape;1514;p10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15" name="Google Shape;1515;p10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Lists</a:t>
            </a:r>
            <a:endParaRPr/>
          </a:p>
        </p:txBody>
      </p:sp>
      <p:sp>
        <p:nvSpPr>
          <p:cNvPr id="1516" name="Google Shape;1516;p104"/>
          <p:cNvSpPr txBox="1"/>
          <p:nvPr/>
        </p:nvSpPr>
        <p:spPr>
          <a:xfrm>
            <a:off x="3418600" y="861600"/>
            <a:ext cx="1899300" cy="6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Mono"/>
                <a:ea typeface="Roboto Mono"/>
                <a:cs typeface="Roboto Mono"/>
                <a:sym typeface="Roboto Mono"/>
              </a:rPr>
              <a:t>[Lists]</a:t>
            </a:r>
            <a:endParaRPr sz="1800">
              <a:latin typeface="Roboto Mono"/>
              <a:ea typeface="Roboto Mono"/>
              <a:cs typeface="Roboto Mono"/>
              <a:sym typeface="Roboto Mon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0" name="Shape 1520"/>
        <p:cNvGrpSpPr/>
        <p:nvPr/>
      </p:nvGrpSpPr>
      <p:grpSpPr>
        <a:xfrm>
          <a:off x="0" y="0"/>
          <a:ext cx="0" cy="0"/>
          <a:chOff x="0" y="0"/>
          <a:chExt cx="0" cy="0"/>
        </a:xfrm>
      </p:grpSpPr>
      <p:sp>
        <p:nvSpPr>
          <p:cNvPr id="1521" name="Google Shape;1521;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22" name="Google Shape;1522;p10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23" name="Google Shape;1523;p10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524" name="Google Shape;1524;p10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a:t>
            </a:r>
            <a:r>
              <a:rPr lang="en" sz="3000">
                <a:latin typeface="Roboto Light"/>
                <a:ea typeface="Roboto Light"/>
                <a:cs typeface="Roboto Light"/>
                <a:sym typeface="Roboto Light"/>
              </a:rPr>
              <a:t> </a:t>
            </a:r>
            <a:r>
              <a:rPr lang="en" sz="3000">
                <a:latin typeface="Roboto Light"/>
                <a:ea typeface="Roboto Light"/>
                <a:cs typeface="Roboto Light"/>
                <a:sym typeface="Roboto Light"/>
              </a:rPr>
              <a:t>Messy Lists</a:t>
            </a:r>
            <a:endParaRPr sz="3000">
              <a:latin typeface="Roboto Light"/>
              <a:ea typeface="Roboto Light"/>
              <a:cs typeface="Roboto Light"/>
              <a:sym typeface="Roboto Light"/>
            </a:endParaRPr>
          </a:p>
          <a:p>
            <a:pPr indent="0" lvl="0" marL="0" rtl="0" algn="l">
              <a:spcBef>
                <a:spcPts val="800"/>
              </a:spcBef>
              <a:spcAft>
                <a:spcPts val="0"/>
              </a:spcAft>
              <a:buNone/>
            </a:pPr>
            <a:r>
              <a:rPr lang="en" sz="1800">
                <a:latin typeface="Roboto Light"/>
                <a:ea typeface="Roboto Light"/>
                <a:cs typeface="Roboto Light"/>
                <a:sym typeface="Roboto Light"/>
              </a:rPr>
              <a:t>I</a:t>
            </a:r>
            <a:r>
              <a:rPr lang="en" sz="1800">
                <a:latin typeface="Roboto Light"/>
                <a:ea typeface="Roboto Light"/>
                <a:cs typeface="Roboto Light"/>
                <a:sym typeface="Roboto Light"/>
              </a:rPr>
              <a:t>n this activity, you will be given a large list of IP addresses and will answer some basic questions based on its contents. Afterwards, you will add and remove IP addresses to and from the list.</a:t>
            </a:r>
            <a:endParaRPr sz="1800">
              <a:latin typeface="Roboto Light"/>
              <a:ea typeface="Roboto Light"/>
              <a:cs typeface="Roboto Light"/>
              <a:sym typeface="Roboto Light"/>
            </a:endParaRPr>
          </a:p>
          <a:p>
            <a:pPr indent="0" lvl="0" marL="0" rtl="0" algn="l">
              <a:spcBef>
                <a:spcPts val="800"/>
              </a:spcBef>
              <a:spcAft>
                <a:spcPts val="800"/>
              </a:spcAft>
              <a:buNone/>
            </a:pPr>
            <a:r>
              <a:rPr b="1" lang="en" sz="1800"/>
              <a:t>Instructions sent via Slack</a:t>
            </a:r>
            <a:endParaRPr b="1" sz="1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8" name="Shape 1528"/>
        <p:cNvGrpSpPr/>
        <p:nvPr/>
      </p:nvGrpSpPr>
      <p:grpSpPr>
        <a:xfrm>
          <a:off x="0" y="0"/>
          <a:ext cx="0" cy="0"/>
          <a:chOff x="0" y="0"/>
          <a:chExt cx="0" cy="0"/>
        </a:xfrm>
      </p:grpSpPr>
      <p:sp>
        <p:nvSpPr>
          <p:cNvPr id="1529" name="Google Shape;1529;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530" name="Google Shape;1530;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Messy Lists</a:t>
            </a:r>
            <a:endParaRPr/>
          </a:p>
        </p:txBody>
      </p:sp>
      <p:sp>
        <p:nvSpPr>
          <p:cNvPr id="1531" name="Google Shape;1531;p10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1532" name="Google Shape;1532;p106"/>
          <p:cNvSpPr txBox="1"/>
          <p:nvPr>
            <p:ph idx="2" type="body"/>
          </p:nvPr>
        </p:nvSpPr>
        <p:spPr>
          <a:xfrm>
            <a:off x="0" y="1125575"/>
            <a:ext cx="9144000" cy="31992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None/>
            </a:pPr>
            <a:r>
              <a:rPr lang="en" sz="1200">
                <a:latin typeface="Arial"/>
                <a:ea typeface="Arial"/>
                <a:cs typeface="Arial"/>
                <a:sym typeface="Arial"/>
              </a:rPr>
              <a:t>1. </a:t>
            </a:r>
            <a:r>
              <a:rPr b="1" lang="en" sz="1200">
                <a:latin typeface="Arial"/>
                <a:ea typeface="Arial"/>
                <a:cs typeface="Arial"/>
                <a:sym typeface="Arial"/>
              </a:rPr>
              <a:t>Determine</a:t>
            </a:r>
            <a:r>
              <a:rPr lang="en" sz="1200">
                <a:latin typeface="Arial"/>
                <a:ea typeface="Arial"/>
                <a:cs typeface="Arial"/>
                <a:sym typeface="Arial"/>
              </a:rPr>
              <a:t> the length of the list and print the length out to the terminal.</a:t>
            </a:r>
            <a:endParaRPr sz="1200">
              <a:latin typeface="Arial"/>
              <a:ea typeface="Arial"/>
              <a:cs typeface="Arial"/>
              <a:sym typeface="Arial"/>
            </a:endParaRPr>
          </a:p>
          <a:p>
            <a:pPr indent="0" lvl="0" marL="0" rtl="0" algn="l">
              <a:lnSpc>
                <a:spcPct val="115000"/>
              </a:lnSpc>
              <a:spcBef>
                <a:spcPts val="1500"/>
              </a:spcBef>
              <a:spcAft>
                <a:spcPts val="0"/>
              </a:spcAft>
              <a:buClr>
                <a:srgbClr val="24292E"/>
              </a:buClr>
              <a:buSzPts val="1200"/>
              <a:buFont typeface="Arial"/>
              <a:buNone/>
            </a:pPr>
            <a:r>
              <a:rPr lang="en" sz="1200">
                <a:latin typeface="Arial"/>
                <a:ea typeface="Arial"/>
                <a:cs typeface="Arial"/>
                <a:sym typeface="Arial"/>
              </a:rPr>
              <a:t>2. </a:t>
            </a:r>
            <a:r>
              <a:rPr b="1" lang="en" sz="1200">
                <a:latin typeface="Arial"/>
                <a:ea typeface="Arial"/>
                <a:cs typeface="Arial"/>
                <a:sym typeface="Arial"/>
              </a:rPr>
              <a:t>Determine</a:t>
            </a:r>
            <a:r>
              <a:rPr lang="en" sz="1200">
                <a:latin typeface="Arial"/>
                <a:ea typeface="Arial"/>
                <a:cs typeface="Arial"/>
                <a:sym typeface="Arial"/>
              </a:rPr>
              <a:t> the indexes for the IPs "82.82.0.22" and "207.209.106.220" and then print the indexes out to the terminal.</a:t>
            </a:r>
            <a:endParaRPr sz="1200">
              <a:latin typeface="Arial"/>
              <a:ea typeface="Arial"/>
              <a:cs typeface="Arial"/>
              <a:sym typeface="Arial"/>
            </a:endParaRPr>
          </a:p>
          <a:p>
            <a:pPr indent="0" lvl="0" marL="0" rtl="0" algn="l">
              <a:lnSpc>
                <a:spcPct val="115000"/>
              </a:lnSpc>
              <a:spcBef>
                <a:spcPts val="1500"/>
              </a:spcBef>
              <a:spcAft>
                <a:spcPts val="0"/>
              </a:spcAft>
              <a:buClr>
                <a:srgbClr val="24292E"/>
              </a:buClr>
              <a:buSzPts val="1200"/>
              <a:buFont typeface="Arial"/>
              <a:buNone/>
            </a:pPr>
            <a:r>
              <a:rPr lang="en" sz="1200">
                <a:latin typeface="Arial"/>
                <a:ea typeface="Arial"/>
                <a:cs typeface="Arial"/>
                <a:sym typeface="Arial"/>
              </a:rPr>
              <a:t>3. </a:t>
            </a:r>
            <a:r>
              <a:rPr b="1" lang="en" sz="1200">
                <a:latin typeface="Arial"/>
                <a:ea typeface="Arial"/>
                <a:cs typeface="Arial"/>
                <a:sym typeface="Arial"/>
              </a:rPr>
              <a:t>Add</a:t>
            </a:r>
            <a:r>
              <a:rPr lang="en" sz="1200">
                <a:latin typeface="Arial"/>
                <a:ea typeface="Arial"/>
                <a:cs typeface="Arial"/>
                <a:sym typeface="Arial"/>
              </a:rPr>
              <a:t> the following IP addresses to the list:</a:t>
            </a:r>
            <a:endParaRPr sz="1200">
              <a:latin typeface="Arial"/>
              <a:ea typeface="Arial"/>
              <a:cs typeface="Arial"/>
              <a:sym typeface="Arial"/>
            </a:endParaRPr>
          </a:p>
          <a:p>
            <a:pPr indent="-304800" lvl="0" marL="457200" rtl="0" algn="l">
              <a:lnSpc>
                <a:spcPct val="115000"/>
              </a:lnSpc>
              <a:spcBef>
                <a:spcPts val="1200"/>
              </a:spcBef>
              <a:spcAft>
                <a:spcPts val="0"/>
              </a:spcAft>
              <a:buClr>
                <a:srgbClr val="000000"/>
              </a:buClr>
              <a:buSzPts val="1200"/>
              <a:buFont typeface="Arial"/>
              <a:buChar char="➢"/>
            </a:pPr>
            <a:r>
              <a:rPr lang="en" sz="1200">
                <a:latin typeface="Arial"/>
                <a:ea typeface="Arial"/>
                <a:cs typeface="Arial"/>
                <a:sym typeface="Arial"/>
              </a:rPr>
              <a:t>"220.66.146.40"</a:t>
            </a:r>
            <a:endParaRPr sz="1200">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latin typeface="Arial"/>
                <a:ea typeface="Arial"/>
                <a:cs typeface="Arial"/>
                <a:sym typeface="Arial"/>
              </a:rPr>
              <a:t>"245.201.208.161"</a:t>
            </a:r>
            <a:endParaRPr sz="1200">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latin typeface="Arial"/>
                <a:ea typeface="Arial"/>
                <a:cs typeface="Arial"/>
                <a:sym typeface="Arial"/>
              </a:rPr>
              <a:t>"208.222.148.199"</a:t>
            </a:r>
            <a:endParaRPr sz="1200">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latin typeface="Arial"/>
                <a:ea typeface="Arial"/>
                <a:cs typeface="Arial"/>
                <a:sym typeface="Arial"/>
              </a:rPr>
              <a:t>"104.216.140.187"</a:t>
            </a:r>
            <a:endParaRPr sz="1200">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latin typeface="Arial"/>
                <a:ea typeface="Arial"/>
                <a:cs typeface="Arial"/>
                <a:sym typeface="Arial"/>
              </a:rPr>
              <a:t>"73.57.167.115"</a:t>
            </a:r>
            <a:endParaRPr sz="1200">
              <a:latin typeface="Arial"/>
              <a:ea typeface="Arial"/>
              <a:cs typeface="Arial"/>
              <a:sym typeface="Arial"/>
            </a:endParaRPr>
          </a:p>
          <a:p>
            <a:pPr indent="0" lvl="0" marL="0" rtl="0" algn="l">
              <a:lnSpc>
                <a:spcPct val="115000"/>
              </a:lnSpc>
              <a:spcBef>
                <a:spcPts val="1500"/>
              </a:spcBef>
              <a:spcAft>
                <a:spcPts val="0"/>
              </a:spcAft>
              <a:buClr>
                <a:srgbClr val="24292E"/>
              </a:buClr>
              <a:buSzPts val="1200"/>
              <a:buFont typeface="Arial"/>
              <a:buNone/>
            </a:pPr>
            <a:r>
              <a:rPr lang="en" sz="1200">
                <a:latin typeface="Arial"/>
                <a:ea typeface="Arial"/>
                <a:cs typeface="Arial"/>
                <a:sym typeface="Arial"/>
              </a:rPr>
              <a:t>4. </a:t>
            </a:r>
            <a:r>
              <a:rPr b="1" lang="en" sz="1200">
                <a:latin typeface="Arial"/>
                <a:ea typeface="Arial"/>
                <a:cs typeface="Arial"/>
                <a:sym typeface="Arial"/>
              </a:rPr>
              <a:t>Remove</a:t>
            </a:r>
            <a:r>
              <a:rPr lang="en" sz="1200">
                <a:latin typeface="Arial"/>
                <a:ea typeface="Arial"/>
                <a:cs typeface="Arial"/>
                <a:sym typeface="Arial"/>
              </a:rPr>
              <a:t> the following IP addresses from the list:</a:t>
            </a:r>
            <a:endParaRPr sz="1200">
              <a:latin typeface="Arial"/>
              <a:ea typeface="Arial"/>
              <a:cs typeface="Arial"/>
              <a:sym typeface="Arial"/>
            </a:endParaRPr>
          </a:p>
          <a:p>
            <a:pPr indent="-304800" lvl="0" marL="457200" rtl="0" algn="l">
              <a:lnSpc>
                <a:spcPct val="115000"/>
              </a:lnSpc>
              <a:spcBef>
                <a:spcPts val="1200"/>
              </a:spcBef>
              <a:spcAft>
                <a:spcPts val="0"/>
              </a:spcAft>
              <a:buClr>
                <a:srgbClr val="000000"/>
              </a:buClr>
              <a:buSzPts val="1200"/>
              <a:buFont typeface="Arial"/>
              <a:buChar char="➢"/>
            </a:pPr>
            <a:r>
              <a:rPr lang="en" sz="1200">
                <a:latin typeface="Arial"/>
                <a:ea typeface="Arial"/>
                <a:cs typeface="Arial"/>
                <a:sym typeface="Arial"/>
              </a:rPr>
              <a:t>"53.239.114.76"</a:t>
            </a:r>
            <a:endParaRPr sz="1200">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latin typeface="Arial"/>
                <a:ea typeface="Arial"/>
                <a:cs typeface="Arial"/>
                <a:sym typeface="Arial"/>
              </a:rPr>
              <a:t>"65.136.121.223"</a:t>
            </a:r>
            <a:endParaRPr sz="1200">
              <a:latin typeface="Arial"/>
              <a:ea typeface="Arial"/>
              <a:cs typeface="Arial"/>
              <a:sym typeface="Arial"/>
            </a:endParaRPr>
          </a:p>
          <a:p>
            <a:pPr indent="0" lvl="0" marL="0" rtl="0" algn="l">
              <a:spcBef>
                <a:spcPts val="0"/>
              </a:spcBef>
              <a:spcAft>
                <a:spcPts val="800"/>
              </a:spcAft>
              <a:buNone/>
            </a:pPr>
            <a:r>
              <a:t/>
            </a:r>
            <a:endParaRPr/>
          </a:p>
        </p:txBody>
      </p:sp>
      <p:sp>
        <p:nvSpPr>
          <p:cNvPr id="1533" name="Google Shape;1533;p106"/>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t/>
            </a:r>
            <a:endParaRPr/>
          </a:p>
        </p:txBody>
      </p:sp>
      <p:sp>
        <p:nvSpPr>
          <p:cNvPr id="1534" name="Google Shape;1534;p106"/>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8" name="Shape 1538"/>
        <p:cNvGrpSpPr/>
        <p:nvPr/>
      </p:nvGrpSpPr>
      <p:grpSpPr>
        <a:xfrm>
          <a:off x="0" y="0"/>
          <a:ext cx="0" cy="0"/>
          <a:chOff x="0" y="0"/>
          <a:chExt cx="0" cy="0"/>
        </a:xfrm>
      </p:grpSpPr>
      <p:sp>
        <p:nvSpPr>
          <p:cNvPr id="1539" name="Google Shape;1539;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540" name="Google Shape;1540;p1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41" name="Google Shape;1541;p107"/>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5" name="Shape 1545"/>
        <p:cNvGrpSpPr/>
        <p:nvPr/>
      </p:nvGrpSpPr>
      <p:grpSpPr>
        <a:xfrm>
          <a:off x="0" y="0"/>
          <a:ext cx="0" cy="0"/>
          <a:chOff x="0" y="0"/>
          <a:chExt cx="0" cy="0"/>
        </a:xfrm>
      </p:grpSpPr>
      <p:sp>
        <p:nvSpPr>
          <p:cNvPr id="1546" name="Google Shape;1546;p10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Dictionaries</a:t>
            </a:r>
            <a:endParaRPr/>
          </a:p>
        </p:txBody>
      </p:sp>
      <p:sp>
        <p:nvSpPr>
          <p:cNvPr id="1547" name="Google Shape;1547;p10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548" name="Google Shape;1548;p10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49" name="Google Shape;1549;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3" name="Shape 1553"/>
        <p:cNvGrpSpPr/>
        <p:nvPr/>
      </p:nvGrpSpPr>
      <p:grpSpPr>
        <a:xfrm>
          <a:off x="0" y="0"/>
          <a:ext cx="0" cy="0"/>
          <a:chOff x="0" y="0"/>
          <a:chExt cx="0" cy="0"/>
        </a:xfrm>
      </p:grpSpPr>
      <p:sp>
        <p:nvSpPr>
          <p:cNvPr id="1554" name="Google Shape;1554;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Dictionaries</a:t>
            </a:r>
            <a:endParaRPr/>
          </a:p>
          <a:p>
            <a:pPr indent="0" lvl="0" marL="0" rtl="0" algn="l">
              <a:spcBef>
                <a:spcPts val="0"/>
              </a:spcBef>
              <a:spcAft>
                <a:spcPts val="0"/>
              </a:spcAft>
              <a:buNone/>
            </a:pPr>
            <a:r>
              <a:t/>
            </a:r>
            <a:endParaRPr/>
          </a:p>
        </p:txBody>
      </p:sp>
      <p:sp>
        <p:nvSpPr>
          <p:cNvPr id="1555" name="Google Shape;1555;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556" name="Google Shape;1556;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57" name="Google Shape;1557;p10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solidFill>
                  <a:srgbClr val="0B5394"/>
                </a:solidFill>
              </a:rPr>
              <a:t>Dictionaries</a:t>
            </a:r>
            <a:r>
              <a:rPr lang="en"/>
              <a:t> store data in key-value pairings in which the key is a string that can be referenced in order to collect the value that is associated with it.</a:t>
            </a:r>
            <a:endParaRPr/>
          </a:p>
        </p:txBody>
      </p:sp>
      <p:graphicFrame>
        <p:nvGraphicFramePr>
          <p:cNvPr id="1558" name="Google Shape;1558;p109"/>
          <p:cNvGraphicFramePr/>
          <p:nvPr/>
        </p:nvGraphicFramePr>
        <p:xfrm>
          <a:off x="5502775" y="1981088"/>
          <a:ext cx="3000000" cy="3000000"/>
        </p:xfrm>
        <a:graphic>
          <a:graphicData uri="http://schemas.openxmlformats.org/drawingml/2006/table">
            <a:tbl>
              <a:tblPr>
                <a:noFill/>
                <a:tableStyleId>{0856E3EA-D68D-4E91-BB53-6054B398C05B}</a:tableStyleId>
              </a:tblPr>
              <a:tblGrid>
                <a:gridCol w="3279175"/>
              </a:tblGrid>
              <a:tr h="886175">
                <a:tc>
                  <a:txBody>
                    <a:bodyPr/>
                    <a:lstStyle/>
                    <a:p>
                      <a:pPr indent="0" lvl="0" marL="0" rtl="0" algn="l">
                        <a:spcBef>
                          <a:spcPts val="0"/>
                        </a:spcBef>
                        <a:spcAft>
                          <a:spcPts val="0"/>
                        </a:spcAft>
                        <a:buNone/>
                      </a:pPr>
                      <a:r>
                        <a:rPr lang="en" sz="2400">
                          <a:solidFill>
                            <a:srgbClr val="FFFFFF"/>
                          </a:solidFill>
                          <a:latin typeface="Inconsolata"/>
                          <a:ea typeface="Inconsolata"/>
                          <a:cs typeface="Inconsolata"/>
                          <a:sym typeface="Inconsolata"/>
                        </a:rPr>
                        <a:t>pacman</a:t>
                      </a:r>
                      <a:r>
                        <a:rPr lang="en" sz="2400">
                          <a:solidFill>
                            <a:srgbClr val="FFFFFF"/>
                          </a:solidFill>
                          <a:latin typeface="Inconsolata"/>
                          <a:ea typeface="Inconsolata"/>
                          <a:cs typeface="Inconsolata"/>
                          <a:sym typeface="Inconsolata"/>
                        </a:rPr>
                        <a:t> </a:t>
                      </a:r>
                      <a:r>
                        <a:rPr lang="en" sz="2400">
                          <a:solidFill>
                            <a:schemeClr val="accent1"/>
                          </a:solidFill>
                          <a:latin typeface="Inconsolata"/>
                          <a:ea typeface="Inconsolata"/>
                          <a:cs typeface="Inconsolata"/>
                          <a:sym typeface="Inconsolata"/>
                        </a:rPr>
                        <a:t>=</a:t>
                      </a:r>
                      <a:r>
                        <a:rPr lang="en" sz="2400">
                          <a:solidFill>
                            <a:srgbClr val="FFFFFF"/>
                          </a:solidFill>
                          <a:latin typeface="Inconsolata"/>
                          <a:ea typeface="Inconsolata"/>
                          <a:cs typeface="Inconsolata"/>
                          <a:sym typeface="Inconsolata"/>
                        </a:rPr>
                        <a:t> {</a:t>
                      </a:r>
                      <a:endParaRPr sz="24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2400">
                          <a:solidFill>
                            <a:srgbClr val="00FF00"/>
                          </a:solidFill>
                          <a:latin typeface="Inconsolata"/>
                          <a:ea typeface="Inconsolata"/>
                          <a:cs typeface="Inconsolata"/>
                          <a:sym typeface="Inconsolata"/>
                        </a:rPr>
                        <a:t>    </a:t>
                      </a:r>
                      <a:r>
                        <a:rPr lang="en" sz="2400">
                          <a:solidFill>
                            <a:srgbClr val="00FF00"/>
                          </a:solidFill>
                          <a:latin typeface="Inconsolata"/>
                          <a:ea typeface="Inconsolata"/>
                          <a:cs typeface="Inconsolata"/>
                          <a:sym typeface="Inconsolata"/>
                        </a:rPr>
                        <a:t>"isAlive"</a:t>
                      </a:r>
                      <a:r>
                        <a:rPr lang="en" sz="2400">
                          <a:solidFill>
                            <a:srgbClr val="FFFFFF"/>
                          </a:solidFill>
                          <a:latin typeface="Inconsolata"/>
                          <a:ea typeface="Inconsolata"/>
                          <a:cs typeface="Inconsolata"/>
                          <a:sym typeface="Inconsolata"/>
                        </a:rPr>
                        <a:t>:</a:t>
                      </a:r>
                      <a:r>
                        <a:rPr lang="en" sz="2400">
                          <a:solidFill>
                            <a:srgbClr val="FFFFFF"/>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True</a:t>
                      </a:r>
                      <a:r>
                        <a:rPr lang="en" sz="2400">
                          <a:solidFill>
                            <a:srgbClr val="FFFFFF"/>
                          </a:solidFill>
                          <a:latin typeface="Inconsolata"/>
                          <a:ea typeface="Inconsolata"/>
                          <a:cs typeface="Inconsolata"/>
                          <a:sym typeface="Inconsolata"/>
                        </a:rPr>
                        <a:t>,</a:t>
                      </a:r>
                      <a:endParaRPr sz="24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2400">
                          <a:solidFill>
                            <a:srgbClr val="00FF00"/>
                          </a:solidFill>
                          <a:latin typeface="Inconsolata"/>
                          <a:ea typeface="Inconsolata"/>
                          <a:cs typeface="Inconsolata"/>
                          <a:sym typeface="Inconsolata"/>
                        </a:rPr>
                        <a:t>    "points"</a:t>
                      </a:r>
                      <a:r>
                        <a:rPr lang="en" sz="2400">
                          <a:solidFill>
                            <a:srgbClr val="FFFFFF"/>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380</a:t>
                      </a:r>
                      <a:r>
                        <a:rPr lang="en" sz="2400">
                          <a:solidFill>
                            <a:srgbClr val="FFFFFF"/>
                          </a:solidFill>
                          <a:latin typeface="Inconsolata"/>
                          <a:ea typeface="Inconsolata"/>
                          <a:cs typeface="Inconsolata"/>
                          <a:sym typeface="Inconsolata"/>
                        </a:rPr>
                        <a:t>,</a:t>
                      </a:r>
                      <a:endParaRPr sz="24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2400">
                          <a:solidFill>
                            <a:srgbClr val="00FF00"/>
                          </a:solidFill>
                          <a:latin typeface="Inconsolata"/>
                          <a:ea typeface="Inconsolata"/>
                          <a:cs typeface="Inconsolata"/>
                          <a:sym typeface="Inconsolata"/>
                        </a:rPr>
                        <a:t>    "lives"</a:t>
                      </a:r>
                      <a:r>
                        <a:rPr lang="en" sz="2400">
                          <a:solidFill>
                            <a:srgbClr val="FFFFFF"/>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7</a:t>
                      </a:r>
                      <a:r>
                        <a:rPr lang="en" sz="2400">
                          <a:solidFill>
                            <a:srgbClr val="FFFFFF"/>
                          </a:solidFill>
                          <a:latin typeface="Inconsolata"/>
                          <a:ea typeface="Inconsolata"/>
                          <a:cs typeface="Inconsolata"/>
                          <a:sym typeface="Inconsolata"/>
                        </a:rPr>
                        <a:t>,</a:t>
                      </a:r>
                      <a:endParaRPr sz="2400">
                        <a:solidFill>
                          <a:srgbClr val="FFFFFF"/>
                        </a:solidFill>
                        <a:latin typeface="Inconsolata"/>
                        <a:ea typeface="Inconsolata"/>
                        <a:cs typeface="Inconsolata"/>
                        <a:sym typeface="Inconsolata"/>
                      </a:endParaRPr>
                    </a:p>
                  </a:txBody>
                  <a:tcPr marT="0" marB="0" marR="91425" marL="91425">
                    <a:lnL cap="flat" cmpd="sng" w="9525">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212940"/>
                    </a:solidFill>
                  </a:tcPr>
                </a:tc>
              </a:tr>
              <a:tr h="886175">
                <a:tc>
                  <a:txBody>
                    <a:bodyPr/>
                    <a:lstStyle/>
                    <a:p>
                      <a:pPr indent="0" lvl="0" marL="0" rtl="0" algn="l">
                        <a:spcBef>
                          <a:spcPts val="0"/>
                        </a:spcBef>
                        <a:spcAft>
                          <a:spcPts val="0"/>
                        </a:spcAft>
                        <a:buNone/>
                      </a:pPr>
                      <a:r>
                        <a:t/>
                      </a:r>
                      <a:endParaRPr sz="24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2400">
                          <a:solidFill>
                            <a:srgbClr val="FFFFFF"/>
                          </a:solidFill>
                          <a:latin typeface="Inconsolata"/>
                          <a:ea typeface="Inconsolata"/>
                          <a:cs typeface="Inconsolata"/>
                          <a:sym typeface="Inconsolata"/>
                        </a:rPr>
                        <a:t>}</a:t>
                      </a:r>
                      <a:endParaRPr sz="2400">
                        <a:solidFill>
                          <a:srgbClr val="FFFFFF"/>
                        </a:solidFill>
                        <a:latin typeface="Inconsolata"/>
                        <a:ea typeface="Inconsolata"/>
                        <a:cs typeface="Inconsolata"/>
                        <a:sym typeface="Inconsolata"/>
                      </a:endParaRPr>
                    </a:p>
                  </a:txBody>
                  <a:tcPr marT="0" marB="0" marR="91425" marL="91425">
                    <a:lnL cap="flat" cmpd="sng" w="9525">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212940"/>
                    </a:solidFill>
                  </a:tcPr>
                </a:tc>
              </a:tr>
            </a:tbl>
          </a:graphicData>
        </a:graphic>
      </p:graphicFrame>
      <p:pic>
        <p:nvPicPr>
          <p:cNvPr id="1559" name="Google Shape;1559;p109"/>
          <p:cNvPicPr preferRelativeResize="0"/>
          <p:nvPr/>
        </p:nvPicPr>
        <p:blipFill>
          <a:blip r:embed="rId3">
            <a:alphaModFix/>
          </a:blip>
          <a:stretch>
            <a:fillRect/>
          </a:stretch>
        </p:blipFill>
        <p:spPr>
          <a:xfrm>
            <a:off x="3216175" y="1935138"/>
            <a:ext cx="2071700" cy="2425900"/>
          </a:xfrm>
          <a:prstGeom prst="rect">
            <a:avLst/>
          </a:prstGeom>
          <a:noFill/>
          <a:ln>
            <a:noFill/>
          </a:ln>
        </p:spPr>
      </p:pic>
      <p:graphicFrame>
        <p:nvGraphicFramePr>
          <p:cNvPr id="1560" name="Google Shape;1560;p109"/>
          <p:cNvGraphicFramePr/>
          <p:nvPr/>
        </p:nvGraphicFramePr>
        <p:xfrm>
          <a:off x="291025" y="2210963"/>
          <a:ext cx="3000000" cy="3000000"/>
        </p:xfrm>
        <a:graphic>
          <a:graphicData uri="http://schemas.openxmlformats.org/drawingml/2006/table">
            <a:tbl>
              <a:tblPr>
                <a:noFill/>
                <a:tableStyleId>{0856E3EA-D68D-4E91-BB53-6054B398C05B}</a:tableStyleId>
              </a:tblPr>
              <a:tblGrid>
                <a:gridCol w="2710250"/>
              </a:tblGrid>
              <a:tr h="430100">
                <a:tc>
                  <a:txBody>
                    <a:bodyPr/>
                    <a:lstStyle/>
                    <a:p>
                      <a:pPr indent="0" lvl="0" marL="0" rtl="0" algn="ctr">
                        <a:spcBef>
                          <a:spcPts val="0"/>
                        </a:spcBef>
                        <a:spcAft>
                          <a:spcPts val="0"/>
                        </a:spcAft>
                        <a:buNone/>
                      </a:pPr>
                      <a:r>
                        <a:rPr lang="en" sz="2400">
                          <a:solidFill>
                            <a:srgbClr val="00FF00"/>
                          </a:solidFill>
                          <a:latin typeface="Inconsolata"/>
                          <a:ea typeface="Inconsolata"/>
                          <a:cs typeface="Inconsolata"/>
                          <a:sym typeface="Inconsolata"/>
                        </a:rPr>
                        <a:t>"isAlive"</a:t>
                      </a:r>
                      <a:r>
                        <a:rPr lang="en" sz="2400">
                          <a:solidFill>
                            <a:srgbClr val="FFFFFF"/>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True</a:t>
                      </a:r>
                      <a:r>
                        <a:rPr lang="en" sz="2400">
                          <a:solidFill>
                            <a:srgbClr val="FFFFFF"/>
                          </a:solidFill>
                          <a:latin typeface="Inconsolata"/>
                          <a:ea typeface="Inconsolata"/>
                          <a:cs typeface="Inconsolata"/>
                          <a:sym typeface="Inconsolata"/>
                        </a:rPr>
                        <a:t>,</a:t>
                      </a:r>
                      <a:endParaRPr sz="2400">
                        <a:solidFill>
                          <a:srgbClr val="FFFFFF"/>
                        </a:solidFill>
                        <a:latin typeface="Inconsolata"/>
                        <a:ea typeface="Inconsolata"/>
                        <a:cs typeface="Inconsolata"/>
                        <a:sym typeface="Inconsolata"/>
                      </a:endParaRPr>
                    </a:p>
                  </a:txBody>
                  <a:tcPr marT="0" marB="0" marR="91425" marL="91425">
                    <a:lnL cap="flat" cmpd="sng" w="9525">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212940"/>
                    </a:solidFill>
                  </a:tcPr>
                </a:tc>
              </a:tr>
            </a:tbl>
          </a:graphicData>
        </a:graphic>
      </p:graphicFrame>
      <p:graphicFrame>
        <p:nvGraphicFramePr>
          <p:cNvPr id="1561" name="Google Shape;1561;p109"/>
          <p:cNvGraphicFramePr/>
          <p:nvPr/>
        </p:nvGraphicFramePr>
        <p:xfrm>
          <a:off x="291025" y="2916063"/>
          <a:ext cx="3000000" cy="3000000"/>
        </p:xfrm>
        <a:graphic>
          <a:graphicData uri="http://schemas.openxmlformats.org/drawingml/2006/table">
            <a:tbl>
              <a:tblPr>
                <a:noFill/>
                <a:tableStyleId>{0856E3EA-D68D-4E91-BB53-6054B398C05B}</a:tableStyleId>
              </a:tblPr>
              <a:tblGrid>
                <a:gridCol w="2710250"/>
              </a:tblGrid>
              <a:tr h="430100">
                <a:tc>
                  <a:txBody>
                    <a:bodyPr/>
                    <a:lstStyle/>
                    <a:p>
                      <a:pPr indent="0" lvl="0" marL="0" rtl="0" algn="ctr">
                        <a:spcBef>
                          <a:spcPts val="0"/>
                        </a:spcBef>
                        <a:spcAft>
                          <a:spcPts val="0"/>
                        </a:spcAft>
                        <a:buClr>
                          <a:schemeClr val="dk1"/>
                        </a:buClr>
                        <a:buSzPts val="1100"/>
                        <a:buFont typeface="Arial"/>
                        <a:buNone/>
                      </a:pPr>
                      <a:r>
                        <a:rPr lang="en" sz="2400">
                          <a:solidFill>
                            <a:srgbClr val="00FF00"/>
                          </a:solidFill>
                          <a:latin typeface="Inconsolata"/>
                          <a:ea typeface="Inconsolata"/>
                          <a:cs typeface="Inconsolata"/>
                          <a:sym typeface="Inconsolata"/>
                        </a:rPr>
                        <a:t> "points"</a:t>
                      </a:r>
                      <a:r>
                        <a:rPr lang="en" sz="2400">
                          <a:solidFill>
                            <a:srgbClr val="FFFFFF"/>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380</a:t>
                      </a:r>
                      <a:r>
                        <a:rPr lang="en" sz="2400">
                          <a:solidFill>
                            <a:srgbClr val="FFFFFF"/>
                          </a:solidFill>
                          <a:latin typeface="Inconsolata"/>
                          <a:ea typeface="Inconsolata"/>
                          <a:cs typeface="Inconsolata"/>
                          <a:sym typeface="Inconsolata"/>
                        </a:rPr>
                        <a:t>,</a:t>
                      </a:r>
                      <a:endParaRPr sz="2400">
                        <a:solidFill>
                          <a:srgbClr val="FFFFFF"/>
                        </a:solidFill>
                        <a:latin typeface="Inconsolata"/>
                        <a:ea typeface="Inconsolata"/>
                        <a:cs typeface="Inconsolata"/>
                        <a:sym typeface="Inconsolata"/>
                      </a:endParaRPr>
                    </a:p>
                  </a:txBody>
                  <a:tcPr marT="0" marB="0" marR="91425" marL="91425">
                    <a:lnL cap="flat" cmpd="sng" w="9525">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212940"/>
                    </a:solidFill>
                  </a:tcPr>
                </a:tc>
              </a:tr>
            </a:tbl>
          </a:graphicData>
        </a:graphic>
      </p:graphicFrame>
      <p:graphicFrame>
        <p:nvGraphicFramePr>
          <p:cNvPr id="1562" name="Google Shape;1562;p109"/>
          <p:cNvGraphicFramePr/>
          <p:nvPr/>
        </p:nvGraphicFramePr>
        <p:xfrm>
          <a:off x="291025" y="3582650"/>
          <a:ext cx="3000000" cy="3000000"/>
        </p:xfrm>
        <a:graphic>
          <a:graphicData uri="http://schemas.openxmlformats.org/drawingml/2006/table">
            <a:tbl>
              <a:tblPr>
                <a:noFill/>
                <a:tableStyleId>{0856E3EA-D68D-4E91-BB53-6054B398C05B}</a:tableStyleId>
              </a:tblPr>
              <a:tblGrid>
                <a:gridCol w="2710250"/>
              </a:tblGrid>
              <a:tr h="430100">
                <a:tc>
                  <a:txBody>
                    <a:bodyPr/>
                    <a:lstStyle/>
                    <a:p>
                      <a:pPr indent="0" lvl="0" marL="0" rtl="0" algn="ctr">
                        <a:spcBef>
                          <a:spcPts val="0"/>
                        </a:spcBef>
                        <a:spcAft>
                          <a:spcPts val="0"/>
                        </a:spcAft>
                        <a:buClr>
                          <a:schemeClr val="dk1"/>
                        </a:buClr>
                        <a:buSzPts val="1100"/>
                        <a:buFont typeface="Arial"/>
                        <a:buNone/>
                      </a:pPr>
                      <a:r>
                        <a:rPr lang="en" sz="2400">
                          <a:solidFill>
                            <a:srgbClr val="00FF00"/>
                          </a:solidFill>
                          <a:latin typeface="Inconsolata"/>
                          <a:ea typeface="Inconsolata"/>
                          <a:cs typeface="Inconsolata"/>
                          <a:sym typeface="Inconsolata"/>
                        </a:rPr>
                        <a:t>"lives"</a:t>
                      </a:r>
                      <a:r>
                        <a:rPr lang="en" sz="2400">
                          <a:solidFill>
                            <a:srgbClr val="FFFFFF"/>
                          </a:solidFill>
                          <a:latin typeface="Inconsolata"/>
                          <a:ea typeface="Inconsolata"/>
                          <a:cs typeface="Inconsolata"/>
                          <a:sym typeface="Inconsolata"/>
                        </a:rPr>
                        <a:t>: </a:t>
                      </a:r>
                      <a:r>
                        <a:rPr lang="en" sz="2400">
                          <a:solidFill>
                            <a:srgbClr val="FF0000"/>
                          </a:solidFill>
                          <a:latin typeface="Inconsolata"/>
                          <a:ea typeface="Inconsolata"/>
                          <a:cs typeface="Inconsolata"/>
                          <a:sym typeface="Inconsolata"/>
                        </a:rPr>
                        <a:t>7</a:t>
                      </a:r>
                      <a:r>
                        <a:rPr lang="en" sz="2400">
                          <a:solidFill>
                            <a:srgbClr val="FFFFFF"/>
                          </a:solidFill>
                          <a:latin typeface="Inconsolata"/>
                          <a:ea typeface="Inconsolata"/>
                          <a:cs typeface="Inconsolata"/>
                          <a:sym typeface="Inconsolata"/>
                        </a:rPr>
                        <a:t>,</a:t>
                      </a:r>
                      <a:endParaRPr sz="2400">
                        <a:solidFill>
                          <a:srgbClr val="FFFFFF"/>
                        </a:solidFill>
                        <a:latin typeface="Inconsolata"/>
                        <a:ea typeface="Inconsolata"/>
                        <a:cs typeface="Inconsolata"/>
                        <a:sym typeface="Inconsolata"/>
                      </a:endParaRPr>
                    </a:p>
                  </a:txBody>
                  <a:tcPr marT="0" marB="0" marR="91425" marL="91425">
                    <a:lnL cap="flat" cmpd="sng" w="9525">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212940"/>
                    </a:solidFill>
                  </a:tcPr>
                </a:tc>
              </a:tr>
            </a:tbl>
          </a:graphicData>
        </a:graphic>
      </p:graphicFrame>
      <p:sp>
        <p:nvSpPr>
          <p:cNvPr id="1563" name="Google Shape;1563;p109"/>
          <p:cNvSpPr/>
          <p:nvPr/>
        </p:nvSpPr>
        <p:spPr>
          <a:xfrm>
            <a:off x="2925900" y="2261775"/>
            <a:ext cx="684900" cy="3285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09"/>
          <p:cNvSpPr/>
          <p:nvPr/>
        </p:nvSpPr>
        <p:spPr>
          <a:xfrm>
            <a:off x="2925900" y="2947563"/>
            <a:ext cx="684900" cy="3285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09"/>
          <p:cNvSpPr/>
          <p:nvPr/>
        </p:nvSpPr>
        <p:spPr>
          <a:xfrm>
            <a:off x="2925900" y="3633400"/>
            <a:ext cx="684900" cy="328500"/>
          </a:xfrm>
          <a:prstGeom prst="rightArrow">
            <a:avLst>
              <a:gd fmla="val 50000" name="adj1"/>
              <a:gd fmla="val 50000" name="adj2"/>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9" name="Shape 1569"/>
        <p:cNvGrpSpPr/>
        <p:nvPr/>
      </p:nvGrpSpPr>
      <p:grpSpPr>
        <a:xfrm>
          <a:off x="0" y="0"/>
          <a:ext cx="0" cy="0"/>
          <a:chOff x="0" y="0"/>
          <a:chExt cx="0" cy="0"/>
        </a:xfrm>
      </p:grpSpPr>
      <p:sp>
        <p:nvSpPr>
          <p:cNvPr id="1570" name="Google Shape;1570;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Dictionaries: </a:t>
            </a:r>
            <a:r>
              <a:rPr lang="en">
                <a:latin typeface="Roboto Light"/>
                <a:ea typeface="Roboto Light"/>
                <a:cs typeface="Roboto Light"/>
                <a:sym typeface="Roboto Light"/>
              </a:rPr>
              <a:t>Creation</a:t>
            </a:r>
            <a:endParaRPr>
              <a:latin typeface="Roboto Light"/>
              <a:ea typeface="Roboto Light"/>
              <a:cs typeface="Roboto Light"/>
              <a:sym typeface="Roboto Light"/>
            </a:endParaRPr>
          </a:p>
        </p:txBody>
      </p:sp>
      <p:sp>
        <p:nvSpPr>
          <p:cNvPr id="1571" name="Google Shape;1571;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72" name="Google Shape;1572;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73" name="Google Shape;1573;p110"/>
          <p:cNvSpPr/>
          <p:nvPr/>
        </p:nvSpPr>
        <p:spPr>
          <a:xfrm>
            <a:off x="1141275" y="856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10"/>
          <p:cNvSpPr txBox="1"/>
          <p:nvPr>
            <p:ph idx="1" type="subTitle"/>
          </p:nvPr>
        </p:nvSpPr>
        <p:spPr>
          <a:xfrm>
            <a:off x="-12150" y="893650"/>
            <a:ext cx="91686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A dictionary is a mapping of keys to values. </a:t>
            </a:r>
            <a:endParaRPr/>
          </a:p>
        </p:txBody>
      </p:sp>
      <p:sp>
        <p:nvSpPr>
          <p:cNvPr id="1575" name="Google Shape;1575;p110"/>
          <p:cNvSpPr/>
          <p:nvPr/>
        </p:nvSpPr>
        <p:spPr>
          <a:xfrm>
            <a:off x="1141350" y="1447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10"/>
          <p:cNvSpPr/>
          <p:nvPr/>
        </p:nvSpPr>
        <p:spPr>
          <a:xfrm>
            <a:off x="1141350" y="2038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10"/>
          <p:cNvSpPr/>
          <p:nvPr/>
        </p:nvSpPr>
        <p:spPr>
          <a:xfrm>
            <a:off x="1141350" y="2630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10"/>
          <p:cNvSpPr txBox="1"/>
          <p:nvPr>
            <p:ph idx="2" type="subTitle"/>
          </p:nvPr>
        </p:nvSpPr>
        <p:spPr>
          <a:xfrm>
            <a:off x="-12100" y="1467850"/>
            <a:ext cx="91686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You use curly braces, { }, to construct the dictionary.</a:t>
            </a:r>
            <a:endParaRPr/>
          </a:p>
        </p:txBody>
      </p:sp>
      <p:sp>
        <p:nvSpPr>
          <p:cNvPr id="1579" name="Google Shape;1579;p110"/>
          <p:cNvSpPr txBox="1"/>
          <p:nvPr>
            <p:ph idx="3" type="subTitle"/>
          </p:nvPr>
        </p:nvSpPr>
        <p:spPr>
          <a:xfrm>
            <a:off x="-12200" y="2058925"/>
            <a:ext cx="91686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Values can be any Python value. </a:t>
            </a:r>
            <a:endParaRPr/>
          </a:p>
        </p:txBody>
      </p:sp>
      <p:sp>
        <p:nvSpPr>
          <p:cNvPr id="1580" name="Google Shape;1580;p110"/>
          <p:cNvSpPr txBox="1"/>
          <p:nvPr>
            <p:ph idx="4" type="subTitle"/>
          </p:nvPr>
        </p:nvSpPr>
        <p:spPr>
          <a:xfrm>
            <a:off x="-12250" y="2650025"/>
            <a:ext cx="91686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Keys are more limited and are typically strings.</a:t>
            </a:r>
            <a:endParaRPr/>
          </a:p>
        </p:txBody>
      </p:sp>
      <p:pic>
        <p:nvPicPr>
          <p:cNvPr id="1581" name="Google Shape;1581;p110"/>
          <p:cNvPicPr preferRelativeResize="0"/>
          <p:nvPr/>
        </p:nvPicPr>
        <p:blipFill rotWithShape="1">
          <a:blip r:embed="rId3">
            <a:alphaModFix/>
          </a:blip>
          <a:srcRect b="1765" l="0" r="0" t="1774"/>
          <a:stretch/>
        </p:blipFill>
        <p:spPr>
          <a:xfrm>
            <a:off x="429768" y="880872"/>
            <a:ext cx="577805" cy="446400"/>
          </a:xfrm>
          <a:prstGeom prst="rect">
            <a:avLst/>
          </a:prstGeom>
          <a:noFill/>
          <a:ln>
            <a:noFill/>
          </a:ln>
        </p:spPr>
      </p:pic>
      <p:pic>
        <p:nvPicPr>
          <p:cNvPr id="1582" name="Google Shape;1582;p110"/>
          <p:cNvPicPr preferRelativeResize="0"/>
          <p:nvPr/>
        </p:nvPicPr>
        <p:blipFill rotWithShape="1">
          <a:blip r:embed="rId4">
            <a:alphaModFix/>
          </a:blip>
          <a:srcRect b="1765" l="0" r="0" t="1774"/>
          <a:stretch/>
        </p:blipFill>
        <p:spPr>
          <a:xfrm>
            <a:off x="429768" y="1467847"/>
            <a:ext cx="577805" cy="446400"/>
          </a:xfrm>
          <a:prstGeom prst="rect">
            <a:avLst/>
          </a:prstGeom>
          <a:noFill/>
          <a:ln>
            <a:noFill/>
          </a:ln>
        </p:spPr>
      </p:pic>
      <p:pic>
        <p:nvPicPr>
          <p:cNvPr id="1583" name="Google Shape;1583;p110"/>
          <p:cNvPicPr preferRelativeResize="0"/>
          <p:nvPr/>
        </p:nvPicPr>
        <p:blipFill rotWithShape="1">
          <a:blip r:embed="rId5">
            <a:alphaModFix/>
          </a:blip>
          <a:srcRect b="1765" l="0" r="0" t="1774"/>
          <a:stretch/>
        </p:blipFill>
        <p:spPr>
          <a:xfrm>
            <a:off x="429768" y="2058922"/>
            <a:ext cx="577805" cy="446400"/>
          </a:xfrm>
          <a:prstGeom prst="rect">
            <a:avLst/>
          </a:prstGeom>
          <a:noFill/>
          <a:ln>
            <a:noFill/>
          </a:ln>
        </p:spPr>
      </p:pic>
      <p:pic>
        <p:nvPicPr>
          <p:cNvPr id="1584" name="Google Shape;1584;p110"/>
          <p:cNvPicPr preferRelativeResize="0"/>
          <p:nvPr/>
        </p:nvPicPr>
        <p:blipFill rotWithShape="1">
          <a:blip r:embed="rId6">
            <a:alphaModFix/>
          </a:blip>
          <a:srcRect b="1765" l="0" r="0" t="1774"/>
          <a:stretch/>
        </p:blipFill>
        <p:spPr>
          <a:xfrm>
            <a:off x="429768" y="2659985"/>
            <a:ext cx="577805" cy="446400"/>
          </a:xfrm>
          <a:prstGeom prst="rect">
            <a:avLst/>
          </a:prstGeom>
          <a:noFill/>
          <a:ln>
            <a:noFill/>
          </a:ln>
        </p:spPr>
      </p:pic>
      <p:graphicFrame>
        <p:nvGraphicFramePr>
          <p:cNvPr id="1585" name="Google Shape;1585;p110"/>
          <p:cNvGraphicFramePr/>
          <p:nvPr/>
        </p:nvGraphicFramePr>
        <p:xfrm>
          <a:off x="1190813" y="3330400"/>
          <a:ext cx="3000000" cy="3000000"/>
        </p:xfrm>
        <a:graphic>
          <a:graphicData uri="http://schemas.openxmlformats.org/drawingml/2006/table">
            <a:tbl>
              <a:tblPr>
                <a:noFill/>
                <a:tableStyleId>{0856E3EA-D68D-4E91-BB53-6054B398C05B}</a:tableStyleId>
              </a:tblPr>
              <a:tblGrid>
                <a:gridCol w="1673575"/>
                <a:gridCol w="2625675"/>
                <a:gridCol w="3229400"/>
              </a:tblGrid>
              <a:tr h="1049950">
                <a:tc rowSpan="2">
                  <a:txBody>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r">
                        <a:spcBef>
                          <a:spcPts val="0"/>
                        </a:spcBef>
                        <a:spcAft>
                          <a:spcPts val="0"/>
                        </a:spcAft>
                        <a:buNone/>
                      </a:pPr>
                      <a:r>
                        <a:rPr lang="en">
                          <a:latin typeface="Roboto"/>
                          <a:ea typeface="Roboto"/>
                          <a:cs typeface="Roboto"/>
                          <a:sym typeface="Roboto"/>
                        </a:rPr>
                        <a:t>keys </a:t>
                      </a:r>
                      <a:endParaRPr>
                        <a:latin typeface="Roboto"/>
                        <a:ea typeface="Roboto"/>
                        <a:cs typeface="Roboto"/>
                        <a:sym typeface="Roboto"/>
                      </a:endParaRPr>
                    </a:p>
                    <a:p>
                      <a:pPr indent="0" lvl="0" marL="0" rtl="0" algn="r">
                        <a:spcBef>
                          <a:spcPts val="0"/>
                        </a:spcBef>
                        <a:spcAft>
                          <a:spcPts val="0"/>
                        </a:spcAft>
                        <a:buNone/>
                      </a:pPr>
                      <a:r>
                        <a:rPr lang="en">
                          <a:latin typeface="Roboto"/>
                          <a:ea typeface="Roboto"/>
                          <a:cs typeface="Roboto"/>
                          <a:sym typeface="Roboto"/>
                        </a:rPr>
                        <a:t>(strings)</a:t>
                      </a:r>
                      <a:endParaRPr>
                        <a:latin typeface="Roboto"/>
                        <a:ea typeface="Roboto"/>
                        <a:cs typeface="Roboto"/>
                        <a:sym typeface="Roboto"/>
                      </a:endParaRPr>
                    </a:p>
                  </a:txBody>
                  <a:tcPr marT="0" marB="0" marR="274300" marL="274300">
                    <a:lnL cap="flat" cmpd="sng" w="9525">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chemeClr val="lt2"/>
                    </a:solidFill>
                  </a:tcPr>
                </a:tc>
                <a:tc rowSpan="2">
                  <a:txBody>
                    <a:bodyPr/>
                    <a:lstStyle/>
                    <a:p>
                      <a:pPr indent="0" lvl="0" marL="0" rtl="0" algn="l">
                        <a:spcBef>
                          <a:spcPts val="0"/>
                        </a:spcBef>
                        <a:spcAft>
                          <a:spcPts val="0"/>
                        </a:spcAft>
                        <a:buNone/>
                      </a:pPr>
                      <a:r>
                        <a:rPr lang="en">
                          <a:solidFill>
                            <a:srgbClr val="FFFFFF"/>
                          </a:solidFill>
                          <a:latin typeface="Inconsolata"/>
                          <a:ea typeface="Inconsolata"/>
                          <a:cs typeface="Inconsolata"/>
                          <a:sym typeface="Inconsolata"/>
                        </a:rPr>
                        <a:t>pacman </a:t>
                      </a:r>
                      <a:r>
                        <a:rPr lang="en">
                          <a:solidFill>
                            <a:schemeClr val="accent1"/>
                          </a:solidFill>
                          <a:latin typeface="Inconsolata"/>
                          <a:ea typeface="Inconsolata"/>
                          <a:cs typeface="Inconsolata"/>
                          <a:sym typeface="Inconsolata"/>
                        </a:rPr>
                        <a:t>=</a:t>
                      </a:r>
                      <a:r>
                        <a:rPr lang="en">
                          <a:solidFill>
                            <a:srgbClr val="FFFFFF"/>
                          </a:solidFill>
                          <a:latin typeface="Inconsolata"/>
                          <a:ea typeface="Inconsolata"/>
                          <a:cs typeface="Inconsolata"/>
                          <a:sym typeface="Inconsolata"/>
                        </a:rPr>
                        <a:t> {</a:t>
                      </a:r>
                      <a:endParaRPr>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a:solidFill>
                            <a:srgbClr val="00FF00"/>
                          </a:solidFill>
                          <a:latin typeface="Inconsolata"/>
                          <a:ea typeface="Inconsolata"/>
                          <a:cs typeface="Inconsolata"/>
                          <a:sym typeface="Inconsolata"/>
                        </a:rPr>
                        <a:t>    "isAlive"</a:t>
                      </a:r>
                      <a:r>
                        <a:rPr lang="en">
                          <a:solidFill>
                            <a:srgbClr val="FFFFFF"/>
                          </a:solidFill>
                          <a:latin typeface="Inconsolata"/>
                          <a:ea typeface="Inconsolata"/>
                          <a:cs typeface="Inconsolata"/>
                          <a:sym typeface="Inconsolata"/>
                        </a:rPr>
                        <a:t>: </a:t>
                      </a:r>
                      <a:r>
                        <a:rPr lang="en">
                          <a:solidFill>
                            <a:srgbClr val="FF0000"/>
                          </a:solidFill>
                          <a:latin typeface="Inconsolata"/>
                          <a:ea typeface="Inconsolata"/>
                          <a:cs typeface="Inconsolata"/>
                          <a:sym typeface="Inconsolata"/>
                        </a:rPr>
                        <a:t>True</a:t>
                      </a:r>
                      <a:r>
                        <a:rPr lang="en">
                          <a:solidFill>
                            <a:srgbClr val="FFFFFF"/>
                          </a:solidFill>
                          <a:latin typeface="Inconsolata"/>
                          <a:ea typeface="Inconsolata"/>
                          <a:cs typeface="Inconsolata"/>
                          <a:sym typeface="Inconsolata"/>
                        </a:rPr>
                        <a:t>,</a:t>
                      </a:r>
                      <a:endParaRPr>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a:solidFill>
                            <a:srgbClr val="00FF00"/>
                          </a:solidFill>
                          <a:latin typeface="Inconsolata"/>
                          <a:ea typeface="Inconsolata"/>
                          <a:cs typeface="Inconsolata"/>
                          <a:sym typeface="Inconsolata"/>
                        </a:rPr>
                        <a:t>    "points"</a:t>
                      </a:r>
                      <a:r>
                        <a:rPr lang="en">
                          <a:solidFill>
                            <a:srgbClr val="FFFFFF"/>
                          </a:solidFill>
                          <a:latin typeface="Inconsolata"/>
                          <a:ea typeface="Inconsolata"/>
                          <a:cs typeface="Inconsolata"/>
                          <a:sym typeface="Inconsolata"/>
                        </a:rPr>
                        <a:t>: </a:t>
                      </a:r>
                      <a:r>
                        <a:rPr lang="en">
                          <a:solidFill>
                            <a:srgbClr val="FF0000"/>
                          </a:solidFill>
                          <a:latin typeface="Inconsolata"/>
                          <a:ea typeface="Inconsolata"/>
                          <a:cs typeface="Inconsolata"/>
                          <a:sym typeface="Inconsolata"/>
                        </a:rPr>
                        <a:t>380</a:t>
                      </a:r>
                      <a:r>
                        <a:rPr lang="en">
                          <a:solidFill>
                            <a:srgbClr val="FFFFFF"/>
                          </a:solidFill>
                          <a:latin typeface="Inconsolata"/>
                          <a:ea typeface="Inconsolata"/>
                          <a:cs typeface="Inconsolata"/>
                          <a:sym typeface="Inconsolata"/>
                        </a:rPr>
                        <a:t>,</a:t>
                      </a:r>
                      <a:endParaRPr>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a:solidFill>
                            <a:srgbClr val="00FF00"/>
                          </a:solidFill>
                          <a:latin typeface="Inconsolata"/>
                          <a:ea typeface="Inconsolata"/>
                          <a:cs typeface="Inconsolata"/>
                          <a:sym typeface="Inconsolata"/>
                        </a:rPr>
                        <a:t>    "lives"</a:t>
                      </a:r>
                      <a:r>
                        <a:rPr lang="en">
                          <a:solidFill>
                            <a:srgbClr val="FFFFFF"/>
                          </a:solidFill>
                          <a:latin typeface="Inconsolata"/>
                          <a:ea typeface="Inconsolata"/>
                          <a:cs typeface="Inconsolata"/>
                          <a:sym typeface="Inconsolata"/>
                        </a:rPr>
                        <a:t>: </a:t>
                      </a:r>
                      <a:r>
                        <a:rPr lang="en">
                          <a:solidFill>
                            <a:srgbClr val="FF0000"/>
                          </a:solidFill>
                          <a:latin typeface="Inconsolata"/>
                          <a:ea typeface="Inconsolata"/>
                          <a:cs typeface="Inconsolata"/>
                          <a:sym typeface="Inconsolata"/>
                        </a:rPr>
                        <a:t>7</a:t>
                      </a:r>
                      <a:endParaRPr>
                        <a:solidFill>
                          <a:srgbClr val="FFFFFF"/>
                        </a:solidFill>
                        <a:latin typeface="Inconsolata"/>
                        <a:ea typeface="Inconsolata"/>
                        <a:cs typeface="Inconsolata"/>
                        <a:sym typeface="Inconsolata"/>
                      </a:endParaRPr>
                    </a:p>
                    <a:p>
                      <a:pPr indent="0" lvl="0" marL="0" rtl="0" algn="l">
                        <a:spcBef>
                          <a:spcPts val="0"/>
                        </a:spcBef>
                        <a:spcAft>
                          <a:spcPts val="0"/>
                        </a:spcAft>
                        <a:buNone/>
                      </a:pPr>
                      <a:r>
                        <a:t/>
                      </a:r>
                      <a:endParaRPr>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a:t>
                      </a:r>
                      <a:endParaRPr>
                        <a:solidFill>
                          <a:srgbClr val="FFFFFF"/>
                        </a:solidFill>
                        <a:latin typeface="Inconsolata"/>
                        <a:ea typeface="Inconsolata"/>
                        <a:cs typeface="Inconsolata"/>
                        <a:sym typeface="Inconsolata"/>
                      </a:endParaRPr>
                    </a:p>
                  </a:txBody>
                  <a:tcPr marT="0" marB="0" marR="91425" marL="91425">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212940"/>
                    </a:solidFill>
                  </a:tcPr>
                </a:tc>
                <a:tc rowSpan="2">
                  <a:txBody>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Values</a:t>
                      </a:r>
                      <a:br>
                        <a:rPr lang="en">
                          <a:latin typeface="Roboto"/>
                          <a:ea typeface="Roboto"/>
                          <a:cs typeface="Roboto"/>
                          <a:sym typeface="Roboto"/>
                        </a:rPr>
                      </a:br>
                      <a:r>
                        <a:rPr lang="en">
                          <a:latin typeface="Roboto"/>
                          <a:ea typeface="Roboto"/>
                          <a:cs typeface="Roboto"/>
                          <a:sym typeface="Roboto"/>
                        </a:rPr>
                        <a:t>(Booleans, numbers, strings, etc.)</a:t>
                      </a:r>
                      <a:endParaRPr>
                        <a:latin typeface="Roboto"/>
                        <a:ea typeface="Roboto"/>
                        <a:cs typeface="Roboto"/>
                        <a:sym typeface="Roboto"/>
                      </a:endParaRPr>
                    </a:p>
                  </a:txBody>
                  <a:tcPr marT="0" marB="0" marR="274300" marL="27430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chemeClr val="lt2"/>
                    </a:solidFill>
                  </a:tcPr>
                </a:tc>
              </a:tr>
              <a:tr h="302325">
                <a:tc vMerge="1"/>
                <a:tc vMerge="1"/>
                <a:tc vMerge="1"/>
              </a:tr>
            </a:tbl>
          </a:graphicData>
        </a:graphic>
      </p:graphicFrame>
      <p:sp>
        <p:nvSpPr>
          <p:cNvPr id="1586" name="Google Shape;1586;p110"/>
          <p:cNvSpPr/>
          <p:nvPr/>
        </p:nvSpPr>
        <p:spPr>
          <a:xfrm flipH="1" rot="-5400000">
            <a:off x="5105950" y="3372325"/>
            <a:ext cx="261900" cy="927600"/>
          </a:xfrm>
          <a:prstGeom prst="up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10"/>
          <p:cNvSpPr/>
          <p:nvPr/>
        </p:nvSpPr>
        <p:spPr>
          <a:xfrm rot="5400000">
            <a:off x="2833175" y="3519325"/>
            <a:ext cx="261900" cy="633600"/>
          </a:xfrm>
          <a:prstGeom prst="upArrow">
            <a:avLst>
              <a:gd fmla="val 50000" name="adj1"/>
              <a:gd fmla="val 50000" name="adj2"/>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Is Python?</a:t>
            </a:r>
            <a:endParaRPr/>
          </a:p>
        </p:txBody>
      </p:sp>
      <p:sp>
        <p:nvSpPr>
          <p:cNvPr id="1060" name="Google Shape;1060;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61" name="Google Shape;1061;p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2" name="Google Shape;1062;p5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Python is a high-level, general purpose programming language used for a variety of applications.</a:t>
            </a:r>
            <a:endParaRPr/>
          </a:p>
        </p:txBody>
      </p:sp>
      <p:sp>
        <p:nvSpPr>
          <p:cNvPr id="1063" name="Google Shape;1063;p57"/>
          <p:cNvSpPr/>
          <p:nvPr/>
        </p:nvSpPr>
        <p:spPr>
          <a:xfrm>
            <a:off x="1352550" y="15312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7"/>
          <p:cNvSpPr txBox="1"/>
          <p:nvPr>
            <p:ph idx="1" type="subTitle"/>
          </p:nvPr>
        </p:nvSpPr>
        <p:spPr>
          <a:xfrm>
            <a:off x="12225" y="15504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t>It has an enormous community of developers.</a:t>
            </a:r>
            <a:endParaRPr sz="1600"/>
          </a:p>
        </p:txBody>
      </p:sp>
      <p:sp>
        <p:nvSpPr>
          <p:cNvPr id="1065" name="Google Shape;1065;p57"/>
          <p:cNvSpPr/>
          <p:nvPr/>
        </p:nvSpPr>
        <p:spPr>
          <a:xfrm>
            <a:off x="1352550" y="2383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7"/>
          <p:cNvSpPr/>
          <p:nvPr/>
        </p:nvSpPr>
        <p:spPr>
          <a:xfrm>
            <a:off x="1352550" y="32262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7"/>
          <p:cNvSpPr txBox="1"/>
          <p:nvPr>
            <p:ph idx="2" type="subTitle"/>
          </p:nvPr>
        </p:nvSpPr>
        <p:spPr>
          <a:xfrm>
            <a:off x="-12225" y="23859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t>It is used in a wide variety of industries and jobs.</a:t>
            </a:r>
            <a:endParaRPr sz="1600"/>
          </a:p>
        </p:txBody>
      </p:sp>
      <p:sp>
        <p:nvSpPr>
          <p:cNvPr id="1068" name="Google Shape;1068;p57"/>
          <p:cNvSpPr txBox="1"/>
          <p:nvPr>
            <p:ph idx="3" type="subTitle"/>
          </p:nvPr>
        </p:nvSpPr>
        <p:spPr>
          <a:xfrm>
            <a:off x="0" y="32286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t>Prioritizes readability for ease of use.</a:t>
            </a:r>
            <a:endParaRPr sz="1600"/>
          </a:p>
        </p:txBody>
      </p:sp>
      <p:pic>
        <p:nvPicPr>
          <p:cNvPr id="1069" name="Google Shape;1069;p57"/>
          <p:cNvPicPr preferRelativeResize="0"/>
          <p:nvPr/>
        </p:nvPicPr>
        <p:blipFill rotWithShape="1">
          <a:blip r:embed="rId3">
            <a:alphaModFix/>
          </a:blip>
          <a:srcRect b="1765" l="0" r="0" t="1774"/>
          <a:stretch/>
        </p:blipFill>
        <p:spPr>
          <a:xfrm>
            <a:off x="429768" y="1555211"/>
            <a:ext cx="785567" cy="606900"/>
          </a:xfrm>
          <a:prstGeom prst="rect">
            <a:avLst/>
          </a:prstGeom>
          <a:noFill/>
          <a:ln>
            <a:noFill/>
          </a:ln>
        </p:spPr>
      </p:pic>
      <p:pic>
        <p:nvPicPr>
          <p:cNvPr id="1070" name="Google Shape;1070;p57"/>
          <p:cNvPicPr preferRelativeResize="0"/>
          <p:nvPr/>
        </p:nvPicPr>
        <p:blipFill rotWithShape="1">
          <a:blip r:embed="rId4">
            <a:alphaModFix/>
          </a:blip>
          <a:srcRect b="1765" l="0" r="0" t="1774"/>
          <a:stretch/>
        </p:blipFill>
        <p:spPr>
          <a:xfrm>
            <a:off x="429768" y="2379498"/>
            <a:ext cx="785566" cy="606900"/>
          </a:xfrm>
          <a:prstGeom prst="rect">
            <a:avLst/>
          </a:prstGeom>
          <a:noFill/>
          <a:ln>
            <a:noFill/>
          </a:ln>
        </p:spPr>
      </p:pic>
      <p:pic>
        <p:nvPicPr>
          <p:cNvPr id="1071" name="Google Shape;1071;p57"/>
          <p:cNvPicPr preferRelativeResize="0"/>
          <p:nvPr/>
        </p:nvPicPr>
        <p:blipFill rotWithShape="1">
          <a:blip r:embed="rId5">
            <a:alphaModFix/>
          </a:blip>
          <a:srcRect b="1765" l="0" r="0" t="1774"/>
          <a:stretch/>
        </p:blipFill>
        <p:spPr>
          <a:xfrm>
            <a:off x="429768" y="3208598"/>
            <a:ext cx="785566" cy="606900"/>
          </a:xfrm>
          <a:prstGeom prst="rect">
            <a:avLst/>
          </a:prstGeom>
          <a:noFill/>
          <a:ln>
            <a:noFill/>
          </a:ln>
        </p:spPr>
      </p:pic>
      <p:pic>
        <p:nvPicPr>
          <p:cNvPr id="1072" name="Google Shape;1072;p57"/>
          <p:cNvPicPr preferRelativeResize="0"/>
          <p:nvPr/>
        </p:nvPicPr>
        <p:blipFill>
          <a:blip r:embed="rId6">
            <a:alphaModFix/>
          </a:blip>
          <a:stretch>
            <a:fillRect/>
          </a:stretch>
        </p:blipFill>
        <p:spPr>
          <a:xfrm>
            <a:off x="6616775" y="2394763"/>
            <a:ext cx="2356145" cy="22796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1" name="Shape 1591"/>
        <p:cNvGrpSpPr/>
        <p:nvPr/>
      </p:nvGrpSpPr>
      <p:grpSpPr>
        <a:xfrm>
          <a:off x="0" y="0"/>
          <a:ext cx="0" cy="0"/>
          <a:chOff x="0" y="0"/>
          <a:chExt cx="0" cy="0"/>
        </a:xfrm>
      </p:grpSpPr>
      <p:sp>
        <p:nvSpPr>
          <p:cNvPr id="1592" name="Google Shape;1592;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Dictionaries: </a:t>
            </a:r>
            <a:r>
              <a:rPr lang="en">
                <a:solidFill>
                  <a:schemeClr val="dk1"/>
                </a:solidFill>
                <a:latin typeface="Roboto Light"/>
                <a:ea typeface="Roboto Light"/>
                <a:cs typeface="Roboto Light"/>
                <a:sym typeface="Roboto Light"/>
              </a:rPr>
              <a:t>Referencing</a:t>
            </a:r>
            <a:endParaRPr/>
          </a:p>
        </p:txBody>
      </p:sp>
      <p:sp>
        <p:nvSpPr>
          <p:cNvPr id="1593" name="Google Shape;1593;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94" name="Google Shape;1594;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95" name="Google Shape;1595;p11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solidFill>
                  <a:srgbClr val="0B5394"/>
                </a:solidFill>
              </a:rPr>
              <a:t>Referencing</a:t>
            </a:r>
            <a:r>
              <a:rPr lang="en"/>
              <a:t> values in a dictionary is similar to lists. Instead of using a number index, you use the key value. Both use square brackets:</a:t>
            </a:r>
            <a:endParaRPr/>
          </a:p>
        </p:txBody>
      </p:sp>
      <p:graphicFrame>
        <p:nvGraphicFramePr>
          <p:cNvPr id="1596" name="Google Shape;1596;p111"/>
          <p:cNvGraphicFramePr/>
          <p:nvPr/>
        </p:nvGraphicFramePr>
        <p:xfrm>
          <a:off x="1190813" y="3330400"/>
          <a:ext cx="3000000" cy="3000000"/>
        </p:xfrm>
        <a:graphic>
          <a:graphicData uri="http://schemas.openxmlformats.org/drawingml/2006/table">
            <a:tbl>
              <a:tblPr>
                <a:noFill/>
                <a:tableStyleId>{0856E3EA-D68D-4E91-BB53-6054B398C05B}</a:tableStyleId>
              </a:tblPr>
              <a:tblGrid>
                <a:gridCol w="1673575"/>
                <a:gridCol w="2625675"/>
                <a:gridCol w="3229400"/>
              </a:tblGrid>
              <a:tr h="1049950">
                <a:tc rowSpan="2">
                  <a:txBody>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r">
                        <a:spcBef>
                          <a:spcPts val="0"/>
                        </a:spcBef>
                        <a:spcAft>
                          <a:spcPts val="0"/>
                        </a:spcAft>
                        <a:buNone/>
                      </a:pPr>
                      <a:r>
                        <a:t/>
                      </a:r>
                      <a:endParaRPr>
                        <a:latin typeface="Roboto"/>
                        <a:ea typeface="Roboto"/>
                        <a:cs typeface="Roboto"/>
                        <a:sym typeface="Roboto"/>
                      </a:endParaRPr>
                    </a:p>
                    <a:p>
                      <a:pPr indent="0" lvl="0" marL="0" rtl="0" algn="r">
                        <a:spcBef>
                          <a:spcPts val="0"/>
                        </a:spcBef>
                        <a:spcAft>
                          <a:spcPts val="0"/>
                        </a:spcAft>
                        <a:buNone/>
                      </a:pPr>
                      <a:r>
                        <a:rPr lang="en">
                          <a:latin typeface="Roboto"/>
                          <a:ea typeface="Roboto"/>
                          <a:cs typeface="Roboto"/>
                          <a:sym typeface="Roboto"/>
                        </a:rPr>
                        <a:t>keys </a:t>
                      </a:r>
                      <a:endParaRPr>
                        <a:latin typeface="Roboto"/>
                        <a:ea typeface="Roboto"/>
                        <a:cs typeface="Roboto"/>
                        <a:sym typeface="Roboto"/>
                      </a:endParaRPr>
                    </a:p>
                  </a:txBody>
                  <a:tcPr marT="0" marB="0" marR="274300" marL="274300">
                    <a:lnL cap="flat" cmpd="sng" w="9525">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rowSpan="2">
                  <a:txBody>
                    <a:bodyPr/>
                    <a:lstStyle/>
                    <a:p>
                      <a:pPr indent="0" lvl="0" marL="0" rtl="0" algn="l">
                        <a:spcBef>
                          <a:spcPts val="0"/>
                        </a:spcBef>
                        <a:spcAft>
                          <a:spcPts val="0"/>
                        </a:spcAft>
                        <a:buNone/>
                      </a:pPr>
                      <a:r>
                        <a:rPr lang="en">
                          <a:solidFill>
                            <a:srgbClr val="FFFFFF"/>
                          </a:solidFill>
                          <a:latin typeface="Inconsolata"/>
                          <a:ea typeface="Inconsolata"/>
                          <a:cs typeface="Inconsolata"/>
                          <a:sym typeface="Inconsolata"/>
                        </a:rPr>
                        <a:t>pacman </a:t>
                      </a:r>
                      <a:r>
                        <a:rPr lang="en">
                          <a:solidFill>
                            <a:schemeClr val="accent1"/>
                          </a:solidFill>
                          <a:latin typeface="Inconsolata"/>
                          <a:ea typeface="Inconsolata"/>
                          <a:cs typeface="Inconsolata"/>
                          <a:sym typeface="Inconsolata"/>
                        </a:rPr>
                        <a:t>=</a:t>
                      </a:r>
                      <a:r>
                        <a:rPr lang="en">
                          <a:solidFill>
                            <a:srgbClr val="FFFFFF"/>
                          </a:solidFill>
                          <a:latin typeface="Inconsolata"/>
                          <a:ea typeface="Inconsolata"/>
                          <a:cs typeface="Inconsolata"/>
                          <a:sym typeface="Inconsolata"/>
                        </a:rPr>
                        <a:t> {</a:t>
                      </a:r>
                      <a:endParaRPr>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a:solidFill>
                            <a:srgbClr val="00FF00"/>
                          </a:solidFill>
                          <a:latin typeface="Inconsolata"/>
                          <a:ea typeface="Inconsolata"/>
                          <a:cs typeface="Inconsolata"/>
                          <a:sym typeface="Inconsolata"/>
                        </a:rPr>
                        <a:t>    "isAlive"</a:t>
                      </a:r>
                      <a:r>
                        <a:rPr lang="en">
                          <a:solidFill>
                            <a:srgbClr val="FFFFFF"/>
                          </a:solidFill>
                          <a:latin typeface="Inconsolata"/>
                          <a:ea typeface="Inconsolata"/>
                          <a:cs typeface="Inconsolata"/>
                          <a:sym typeface="Inconsolata"/>
                        </a:rPr>
                        <a:t>: </a:t>
                      </a:r>
                      <a:r>
                        <a:rPr lang="en">
                          <a:solidFill>
                            <a:srgbClr val="FF0000"/>
                          </a:solidFill>
                          <a:latin typeface="Inconsolata"/>
                          <a:ea typeface="Inconsolata"/>
                          <a:cs typeface="Inconsolata"/>
                          <a:sym typeface="Inconsolata"/>
                        </a:rPr>
                        <a:t>True</a:t>
                      </a:r>
                      <a:r>
                        <a:rPr lang="en">
                          <a:solidFill>
                            <a:srgbClr val="FFFFFF"/>
                          </a:solidFill>
                          <a:latin typeface="Inconsolata"/>
                          <a:ea typeface="Inconsolata"/>
                          <a:cs typeface="Inconsolata"/>
                          <a:sym typeface="Inconsolata"/>
                        </a:rPr>
                        <a:t>,</a:t>
                      </a:r>
                      <a:endParaRPr>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a:solidFill>
                            <a:srgbClr val="00FF00"/>
                          </a:solidFill>
                          <a:latin typeface="Inconsolata"/>
                          <a:ea typeface="Inconsolata"/>
                          <a:cs typeface="Inconsolata"/>
                          <a:sym typeface="Inconsolata"/>
                        </a:rPr>
                        <a:t>    "points"</a:t>
                      </a:r>
                      <a:r>
                        <a:rPr lang="en">
                          <a:solidFill>
                            <a:srgbClr val="FFFFFF"/>
                          </a:solidFill>
                          <a:latin typeface="Inconsolata"/>
                          <a:ea typeface="Inconsolata"/>
                          <a:cs typeface="Inconsolata"/>
                          <a:sym typeface="Inconsolata"/>
                        </a:rPr>
                        <a:t>: </a:t>
                      </a:r>
                      <a:r>
                        <a:rPr lang="en">
                          <a:solidFill>
                            <a:srgbClr val="FF0000"/>
                          </a:solidFill>
                          <a:latin typeface="Inconsolata"/>
                          <a:ea typeface="Inconsolata"/>
                          <a:cs typeface="Inconsolata"/>
                          <a:sym typeface="Inconsolata"/>
                        </a:rPr>
                        <a:t>380</a:t>
                      </a:r>
                      <a:r>
                        <a:rPr lang="en">
                          <a:solidFill>
                            <a:srgbClr val="FFFFFF"/>
                          </a:solidFill>
                          <a:latin typeface="Inconsolata"/>
                          <a:ea typeface="Inconsolata"/>
                          <a:cs typeface="Inconsolata"/>
                          <a:sym typeface="Inconsolata"/>
                        </a:rPr>
                        <a:t>,</a:t>
                      </a:r>
                      <a:endParaRPr>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a:solidFill>
                            <a:srgbClr val="00FF00"/>
                          </a:solidFill>
                          <a:latin typeface="Inconsolata"/>
                          <a:ea typeface="Inconsolata"/>
                          <a:cs typeface="Inconsolata"/>
                          <a:sym typeface="Inconsolata"/>
                        </a:rPr>
                        <a:t>    "lives"</a:t>
                      </a:r>
                      <a:r>
                        <a:rPr lang="en">
                          <a:solidFill>
                            <a:srgbClr val="FFFFFF"/>
                          </a:solidFill>
                          <a:latin typeface="Inconsolata"/>
                          <a:ea typeface="Inconsolata"/>
                          <a:cs typeface="Inconsolata"/>
                          <a:sym typeface="Inconsolata"/>
                        </a:rPr>
                        <a:t>: </a:t>
                      </a:r>
                      <a:r>
                        <a:rPr lang="en">
                          <a:solidFill>
                            <a:srgbClr val="FF0000"/>
                          </a:solidFill>
                          <a:latin typeface="Inconsolata"/>
                          <a:ea typeface="Inconsolata"/>
                          <a:cs typeface="Inconsolata"/>
                          <a:sym typeface="Inconsolata"/>
                        </a:rPr>
                        <a:t>7</a:t>
                      </a:r>
                      <a:endParaRPr>
                        <a:solidFill>
                          <a:srgbClr val="FFFFFF"/>
                        </a:solidFill>
                        <a:latin typeface="Inconsolata"/>
                        <a:ea typeface="Inconsolata"/>
                        <a:cs typeface="Inconsolata"/>
                        <a:sym typeface="Inconsolata"/>
                      </a:endParaRPr>
                    </a:p>
                    <a:p>
                      <a:pPr indent="0" lvl="0" marL="0" rtl="0" algn="l">
                        <a:spcBef>
                          <a:spcPts val="0"/>
                        </a:spcBef>
                        <a:spcAft>
                          <a:spcPts val="0"/>
                        </a:spcAft>
                        <a:buNone/>
                      </a:pPr>
                      <a:r>
                        <a:t/>
                      </a:r>
                      <a:endParaRPr>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a:solidFill>
                            <a:srgbClr val="FFFFFF"/>
                          </a:solidFill>
                          <a:latin typeface="Inconsolata"/>
                          <a:ea typeface="Inconsolata"/>
                          <a:cs typeface="Inconsolata"/>
                          <a:sym typeface="Inconsolata"/>
                        </a:rPr>
                        <a:t>}</a:t>
                      </a:r>
                      <a:endParaRPr>
                        <a:solidFill>
                          <a:srgbClr val="FFFFFF"/>
                        </a:solidFill>
                        <a:latin typeface="Inconsolata"/>
                        <a:ea typeface="Inconsolata"/>
                        <a:cs typeface="Inconsolata"/>
                        <a:sym typeface="Inconsolata"/>
                      </a:endParaRPr>
                    </a:p>
                  </a:txBody>
                  <a:tcPr marT="0" marB="0" marR="91425" marL="91425">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212940"/>
                    </a:solidFill>
                  </a:tcPr>
                </a:tc>
                <a:tc rowSpan="2">
                  <a:txBody>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Values</a:t>
                      </a:r>
                      <a:endParaRPr>
                        <a:latin typeface="Roboto"/>
                        <a:ea typeface="Roboto"/>
                        <a:cs typeface="Roboto"/>
                        <a:sym typeface="Roboto"/>
                      </a:endParaRPr>
                    </a:p>
                  </a:txBody>
                  <a:tcPr marT="0" marB="0" marR="274300" marL="274300">
                    <a:lnL cap="flat" cmpd="sng" w="76200">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302325">
                <a:tc vMerge="1"/>
                <a:tc vMerge="1"/>
                <a:tc vMerge="1"/>
              </a:tr>
            </a:tbl>
          </a:graphicData>
        </a:graphic>
      </p:graphicFrame>
      <p:sp>
        <p:nvSpPr>
          <p:cNvPr id="1597" name="Google Shape;1597;p111"/>
          <p:cNvSpPr/>
          <p:nvPr/>
        </p:nvSpPr>
        <p:spPr>
          <a:xfrm flipH="1" rot="-5400000">
            <a:off x="5105950" y="3372325"/>
            <a:ext cx="261900" cy="927600"/>
          </a:xfrm>
          <a:prstGeom prst="upArrow">
            <a:avLst>
              <a:gd fmla="val 50000" name="adj1"/>
              <a:gd fmla="val 50000"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11"/>
          <p:cNvSpPr/>
          <p:nvPr/>
        </p:nvSpPr>
        <p:spPr>
          <a:xfrm rot="5400000">
            <a:off x="2833175" y="3519325"/>
            <a:ext cx="261900" cy="633600"/>
          </a:xfrm>
          <a:prstGeom prst="upArrow">
            <a:avLst>
              <a:gd fmla="val 50000" name="adj1"/>
              <a:gd fmla="val 50000" name="adj2"/>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599" name="Google Shape;1599;p111"/>
          <p:cNvGraphicFramePr/>
          <p:nvPr/>
        </p:nvGraphicFramePr>
        <p:xfrm>
          <a:off x="463775" y="1558175"/>
          <a:ext cx="3000000" cy="3000000"/>
        </p:xfrm>
        <a:graphic>
          <a:graphicData uri="http://schemas.openxmlformats.org/drawingml/2006/table">
            <a:tbl>
              <a:tblPr>
                <a:noFill/>
                <a:tableStyleId>{0856E3EA-D68D-4E91-BB53-6054B398C05B}</a:tableStyleId>
              </a:tblPr>
              <a:tblGrid>
                <a:gridCol w="2730175"/>
                <a:gridCol w="1963850"/>
                <a:gridCol w="1592375"/>
              </a:tblGrid>
              <a:tr h="469100">
                <a:tc>
                  <a:txBody>
                    <a:bodyPr/>
                    <a:lstStyle/>
                    <a:p>
                      <a:pPr indent="0" lvl="0" marL="0" rtl="0" algn="ctr">
                        <a:spcBef>
                          <a:spcPts val="0"/>
                        </a:spcBef>
                        <a:spcAft>
                          <a:spcPts val="0"/>
                        </a:spcAft>
                        <a:buNone/>
                      </a:pPr>
                      <a:r>
                        <a:rPr lang="en" sz="1800">
                          <a:solidFill>
                            <a:srgbClr val="FFFFFF"/>
                          </a:solidFill>
                          <a:latin typeface="Inconsolata"/>
                          <a:ea typeface="Inconsolata"/>
                          <a:cs typeface="Inconsolata"/>
                          <a:sym typeface="Inconsolata"/>
                        </a:rPr>
                        <a:t>pacman </a:t>
                      </a:r>
                      <a:r>
                        <a:rPr lang="en" sz="1800">
                          <a:solidFill>
                            <a:srgbClr val="FFFFFF"/>
                          </a:solidFill>
                          <a:latin typeface="Inconsolata"/>
                          <a:ea typeface="Inconsolata"/>
                          <a:cs typeface="Inconsolata"/>
                          <a:sym typeface="Inconsolata"/>
                        </a:rPr>
                        <a:t>[</a:t>
                      </a:r>
                      <a:r>
                        <a:rPr lang="en" sz="1800">
                          <a:solidFill>
                            <a:srgbClr val="00FF00"/>
                          </a:solidFill>
                          <a:latin typeface="Inconsolata"/>
                          <a:ea typeface="Inconsolata"/>
                          <a:cs typeface="Inconsolata"/>
                          <a:sym typeface="Inconsolata"/>
                        </a:rPr>
                        <a:t>"</a:t>
                      </a:r>
                      <a:r>
                        <a:rPr lang="en" sz="1800">
                          <a:solidFill>
                            <a:srgbClr val="00FF00"/>
                          </a:solidFill>
                          <a:latin typeface="Inconsolata"/>
                          <a:ea typeface="Inconsolata"/>
                          <a:cs typeface="Inconsolata"/>
                          <a:sym typeface="Inconsolata"/>
                        </a:rPr>
                        <a:t>isAlive"</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txBody>
                  <a:tcPr marT="0" marB="0" marR="91425" marL="9142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212940"/>
                    </a:solidFill>
                  </a:tcPr>
                </a:tc>
                <a:tc>
                  <a:txBody>
                    <a:bodyPr/>
                    <a:lstStyle/>
                    <a:p>
                      <a:pPr indent="0" lvl="0" marL="0" rtl="0" algn="ctr">
                        <a:spcBef>
                          <a:spcPts val="0"/>
                        </a:spcBef>
                        <a:spcAft>
                          <a:spcPts val="0"/>
                        </a:spcAft>
                        <a:buNone/>
                      </a:pPr>
                      <a:r>
                        <a:rPr lang="en" sz="1800">
                          <a:latin typeface="Roboto"/>
                          <a:ea typeface="Roboto"/>
                          <a:cs typeface="Roboto"/>
                          <a:sym typeface="Roboto"/>
                        </a:rPr>
                        <a:t>evaluates to</a:t>
                      </a:r>
                      <a:endParaRPr sz="1800">
                        <a:latin typeface="Roboto"/>
                        <a:ea typeface="Roboto"/>
                        <a:cs typeface="Roboto"/>
                        <a:sym typeface="Roboto"/>
                      </a:endParaRPr>
                    </a:p>
                  </a:txBody>
                  <a:tcPr marT="0" marB="0" marR="91425" marL="9142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rgbClr val="FF0000"/>
                          </a:solidFill>
                          <a:latin typeface="Inconsolata"/>
                          <a:ea typeface="Inconsolata"/>
                          <a:cs typeface="Inconsolata"/>
                          <a:sym typeface="Inconsolata"/>
                        </a:rPr>
                        <a:t>True</a:t>
                      </a:r>
                      <a:endParaRPr sz="1800">
                        <a:solidFill>
                          <a:srgbClr val="FF0000"/>
                        </a:solidFill>
                        <a:latin typeface="Inconsolata"/>
                        <a:ea typeface="Inconsolata"/>
                        <a:cs typeface="Inconsolata"/>
                        <a:sym typeface="Inconsolata"/>
                      </a:endParaRPr>
                    </a:p>
                  </a:txBody>
                  <a:tcPr marT="0" marB="0" marR="91425" marL="91425" anchor="ctr">
                    <a:lnL cap="flat" cmpd="sng" w="9525">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212940"/>
                    </a:solidFill>
                  </a:tcPr>
                </a:tc>
              </a:tr>
            </a:tbl>
          </a:graphicData>
        </a:graphic>
      </p:graphicFrame>
      <p:graphicFrame>
        <p:nvGraphicFramePr>
          <p:cNvPr id="1600" name="Google Shape;1600;p111"/>
          <p:cNvGraphicFramePr/>
          <p:nvPr/>
        </p:nvGraphicFramePr>
        <p:xfrm>
          <a:off x="463775" y="2214625"/>
          <a:ext cx="3000000" cy="3000000"/>
        </p:xfrm>
        <a:graphic>
          <a:graphicData uri="http://schemas.openxmlformats.org/drawingml/2006/table">
            <a:tbl>
              <a:tblPr>
                <a:noFill/>
                <a:tableStyleId>{0856E3EA-D68D-4E91-BB53-6054B398C05B}</a:tableStyleId>
              </a:tblPr>
              <a:tblGrid>
                <a:gridCol w="2730175"/>
                <a:gridCol w="1963850"/>
                <a:gridCol w="1592375"/>
              </a:tblGrid>
              <a:tr h="469100">
                <a:tc>
                  <a:txBody>
                    <a:bodyPr/>
                    <a:lstStyle/>
                    <a:p>
                      <a:pPr indent="0" lvl="0" marL="0" rtl="0" algn="ctr">
                        <a:spcBef>
                          <a:spcPts val="0"/>
                        </a:spcBef>
                        <a:spcAft>
                          <a:spcPts val="0"/>
                        </a:spcAft>
                        <a:buNone/>
                      </a:pPr>
                      <a:r>
                        <a:rPr lang="en" sz="1800">
                          <a:solidFill>
                            <a:srgbClr val="FFFFFF"/>
                          </a:solidFill>
                          <a:latin typeface="Inconsolata"/>
                          <a:ea typeface="Inconsolata"/>
                          <a:cs typeface="Inconsolata"/>
                          <a:sym typeface="Inconsolata"/>
                        </a:rPr>
                        <a:t>pacman [</a:t>
                      </a:r>
                      <a:r>
                        <a:rPr lang="en" sz="1800">
                          <a:solidFill>
                            <a:srgbClr val="00FF00"/>
                          </a:solidFill>
                          <a:latin typeface="Inconsolata"/>
                          <a:ea typeface="Inconsolata"/>
                          <a:cs typeface="Inconsolata"/>
                          <a:sym typeface="Inconsolata"/>
                        </a:rPr>
                        <a:t>"</a:t>
                      </a:r>
                      <a:r>
                        <a:rPr lang="en" sz="1800">
                          <a:solidFill>
                            <a:srgbClr val="00FF00"/>
                          </a:solidFill>
                          <a:latin typeface="Inconsolata"/>
                          <a:ea typeface="Inconsolata"/>
                          <a:cs typeface="Inconsolata"/>
                          <a:sym typeface="Inconsolata"/>
                        </a:rPr>
                        <a:t>points</a:t>
                      </a:r>
                      <a:r>
                        <a:rPr lang="en" sz="1800">
                          <a:solidFill>
                            <a:srgbClr val="00FF00"/>
                          </a:solidFill>
                          <a:latin typeface="Inconsolata"/>
                          <a:ea typeface="Inconsolata"/>
                          <a:cs typeface="Inconsolata"/>
                          <a:sym typeface="Inconsolata"/>
                        </a:rPr>
                        <a:t>"</a:t>
                      </a:r>
                      <a:r>
                        <a:rPr lang="en" sz="1800">
                          <a:solidFill>
                            <a:srgbClr val="FFFFFF"/>
                          </a:solidFill>
                          <a:latin typeface="Inconsolata"/>
                          <a:ea typeface="Inconsolata"/>
                          <a:cs typeface="Inconsolata"/>
                          <a:sym typeface="Inconsolata"/>
                        </a:rPr>
                        <a:t>]</a:t>
                      </a:r>
                      <a:endParaRPr sz="1800">
                        <a:solidFill>
                          <a:srgbClr val="FFFFFF"/>
                        </a:solidFill>
                        <a:latin typeface="Inconsolata"/>
                        <a:ea typeface="Inconsolata"/>
                        <a:cs typeface="Inconsolata"/>
                        <a:sym typeface="Inconsolata"/>
                      </a:endParaRPr>
                    </a:p>
                  </a:txBody>
                  <a:tcPr marT="0" marB="0" marR="91425" marL="9142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212940"/>
                    </a:solidFill>
                  </a:tcPr>
                </a:tc>
                <a:tc>
                  <a:txBody>
                    <a:bodyPr/>
                    <a:lstStyle/>
                    <a:p>
                      <a:pPr indent="0" lvl="0" marL="0" rtl="0" algn="ctr">
                        <a:spcBef>
                          <a:spcPts val="0"/>
                        </a:spcBef>
                        <a:spcAft>
                          <a:spcPts val="0"/>
                        </a:spcAft>
                        <a:buNone/>
                      </a:pPr>
                      <a:r>
                        <a:rPr lang="en" sz="1800">
                          <a:latin typeface="Roboto"/>
                          <a:ea typeface="Roboto"/>
                          <a:cs typeface="Roboto"/>
                          <a:sym typeface="Roboto"/>
                        </a:rPr>
                        <a:t>evaluates to</a:t>
                      </a:r>
                      <a:endParaRPr sz="1800">
                        <a:latin typeface="Roboto"/>
                        <a:ea typeface="Roboto"/>
                        <a:cs typeface="Roboto"/>
                        <a:sym typeface="Roboto"/>
                      </a:endParaRPr>
                    </a:p>
                  </a:txBody>
                  <a:tcPr marT="0" marB="0" marR="91425" marL="91425"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rgbClr val="FF0000"/>
                          </a:solidFill>
                          <a:latin typeface="Inconsolata"/>
                          <a:ea typeface="Inconsolata"/>
                          <a:cs typeface="Inconsolata"/>
                          <a:sym typeface="Inconsolata"/>
                        </a:rPr>
                        <a:t>380</a:t>
                      </a:r>
                      <a:endParaRPr sz="1800">
                        <a:solidFill>
                          <a:srgbClr val="FF0000"/>
                        </a:solidFill>
                        <a:latin typeface="Inconsolata"/>
                        <a:ea typeface="Inconsolata"/>
                        <a:cs typeface="Inconsolata"/>
                        <a:sym typeface="Inconsolata"/>
                      </a:endParaRPr>
                    </a:p>
                  </a:txBody>
                  <a:tcPr marT="0" marB="0" marR="91425" marL="91425" anchor="ctr">
                    <a:lnL cap="flat" cmpd="sng" w="9525">
                      <a:solidFill>
                        <a:srgbClr val="FFFFFF">
                          <a:alpha val="0"/>
                        </a:srgbClr>
                      </a:solidFill>
                      <a:prstDash val="solid"/>
                      <a:round/>
                      <a:headEnd len="sm" w="sm" type="none"/>
                      <a:tailEnd len="sm" w="sm" type="none"/>
                    </a:lnL>
                    <a:lnR cap="flat" cmpd="sng" w="76200">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212940"/>
                    </a:solidFill>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4" name="Shape 1604"/>
        <p:cNvGrpSpPr/>
        <p:nvPr/>
      </p:nvGrpSpPr>
      <p:grpSpPr>
        <a:xfrm>
          <a:off x="0" y="0"/>
          <a:ext cx="0" cy="0"/>
          <a:chOff x="0" y="0"/>
          <a:chExt cx="0" cy="0"/>
        </a:xfrm>
      </p:grpSpPr>
      <p:sp>
        <p:nvSpPr>
          <p:cNvPr id="1605" name="Google Shape;1605;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606" name="Google Shape;1606;p11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07" name="Google Shape;1607;p112"/>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Dictionaries</a:t>
            </a:r>
            <a:endParaRPr/>
          </a:p>
        </p:txBody>
      </p:sp>
      <p:sp>
        <p:nvSpPr>
          <p:cNvPr id="1608" name="Google Shape;1608;p112"/>
          <p:cNvSpPr txBox="1"/>
          <p:nvPr/>
        </p:nvSpPr>
        <p:spPr>
          <a:xfrm>
            <a:off x="3149925" y="852325"/>
            <a:ext cx="22326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Mono"/>
                <a:ea typeface="Roboto Mono"/>
                <a:cs typeface="Roboto Mono"/>
                <a:sym typeface="Roboto Mono"/>
              </a:rPr>
              <a:t>[dictionaries]</a:t>
            </a:r>
            <a:endParaRPr sz="1800">
              <a:latin typeface="Roboto Mono"/>
              <a:ea typeface="Roboto Mono"/>
              <a:cs typeface="Roboto Mono"/>
              <a:sym typeface="Roboto Mon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2" name="Shape 1612"/>
        <p:cNvGrpSpPr/>
        <p:nvPr/>
      </p:nvGrpSpPr>
      <p:grpSpPr>
        <a:xfrm>
          <a:off x="0" y="0"/>
          <a:ext cx="0" cy="0"/>
          <a:chOff x="0" y="0"/>
          <a:chExt cx="0" cy="0"/>
        </a:xfrm>
      </p:grpSpPr>
      <p:sp>
        <p:nvSpPr>
          <p:cNvPr id="1613" name="Google Shape;1613;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14" name="Google Shape;1614;p11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15" name="Google Shape;1615;p11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a:t>
            </a:r>
            <a:r>
              <a:rPr lang="en"/>
              <a:t>5 minutes</a:t>
            </a:r>
            <a:endParaRPr/>
          </a:p>
        </p:txBody>
      </p:sp>
      <p:sp>
        <p:nvSpPr>
          <p:cNvPr id="1616" name="Google Shape;1616;p113"/>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a:t>
            </a:r>
            <a:r>
              <a:rPr lang="en" sz="3000">
                <a:latin typeface="Roboto Light"/>
                <a:ea typeface="Roboto Light"/>
                <a:cs typeface="Roboto Light"/>
                <a:sym typeface="Roboto Light"/>
              </a:rPr>
              <a:t> </a:t>
            </a:r>
            <a:r>
              <a:rPr lang="en" sz="3000">
                <a:latin typeface="Roboto Light"/>
                <a:ea typeface="Roboto Light"/>
                <a:cs typeface="Roboto Light"/>
                <a:sym typeface="Roboto Light"/>
              </a:rPr>
              <a:t>Hobby Book</a:t>
            </a:r>
            <a:endParaRPr sz="3000">
              <a:latin typeface="Roboto Light"/>
              <a:ea typeface="Roboto Light"/>
              <a:cs typeface="Roboto Light"/>
              <a:sym typeface="Roboto Light"/>
            </a:endParaRPr>
          </a:p>
          <a:p>
            <a:pPr indent="0" lvl="0" marL="0" rtl="0" algn="l">
              <a:spcBef>
                <a:spcPts val="800"/>
              </a:spcBef>
              <a:spcAft>
                <a:spcPts val="0"/>
              </a:spcAft>
              <a:buNone/>
            </a:pPr>
            <a:r>
              <a:rPr lang="en" sz="1800">
                <a:latin typeface="Roboto Light"/>
                <a:ea typeface="Roboto Light"/>
                <a:cs typeface="Roboto Light"/>
                <a:sym typeface="Roboto Light"/>
              </a:rPr>
              <a:t>In this activity, you will practice creating and accessing your own dictionaries based on your hobbies.</a:t>
            </a:r>
            <a:endParaRPr sz="1800">
              <a:latin typeface="Roboto Light"/>
              <a:ea typeface="Roboto Light"/>
              <a:cs typeface="Roboto Light"/>
              <a:sym typeface="Roboto Light"/>
            </a:endParaRPr>
          </a:p>
          <a:p>
            <a:pPr indent="0" lvl="0" marL="0" rtl="0" algn="l">
              <a:spcBef>
                <a:spcPts val="800"/>
              </a:spcBef>
              <a:spcAft>
                <a:spcPts val="0"/>
              </a:spcAft>
              <a:buNone/>
            </a:pPr>
            <a:r>
              <a:t/>
            </a:r>
            <a:endParaRPr b="1" sz="1800"/>
          </a:p>
          <a:p>
            <a:pPr indent="0" lvl="0" marL="0" rtl="0" algn="l">
              <a:spcBef>
                <a:spcPts val="800"/>
              </a:spcBef>
              <a:spcAft>
                <a:spcPts val="800"/>
              </a:spcAft>
              <a:buNone/>
            </a:pPr>
            <a:r>
              <a:rPr b="1" lang="en" sz="1800"/>
              <a:t>Instructions sent via Slack</a:t>
            </a:r>
            <a:endParaRPr b="1" sz="18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0" name="Shape 1620"/>
        <p:cNvGrpSpPr/>
        <p:nvPr/>
      </p:nvGrpSpPr>
      <p:grpSpPr>
        <a:xfrm>
          <a:off x="0" y="0"/>
          <a:ext cx="0" cy="0"/>
          <a:chOff x="0" y="0"/>
          <a:chExt cx="0" cy="0"/>
        </a:xfrm>
      </p:grpSpPr>
      <p:sp>
        <p:nvSpPr>
          <p:cNvPr id="1621" name="Google Shape;1621;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622" name="Google Shape;1622;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Your Turn: </a:t>
            </a:r>
            <a:r>
              <a:rPr lang="en"/>
              <a:t>Hobby Book</a:t>
            </a:r>
            <a:endParaRPr/>
          </a:p>
        </p:txBody>
      </p:sp>
      <p:sp>
        <p:nvSpPr>
          <p:cNvPr id="1623" name="Google Shape;1623;p11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1624" name="Google Shape;1624;p114"/>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p>
            <a:pPr indent="0" lvl="0" marL="0" rtl="0" algn="l">
              <a:lnSpc>
                <a:spcPct val="115000"/>
              </a:lnSpc>
              <a:spcBef>
                <a:spcPts val="1200"/>
              </a:spcBef>
              <a:spcAft>
                <a:spcPts val="0"/>
              </a:spcAft>
              <a:buNone/>
            </a:pPr>
            <a:r>
              <a:rPr b="1" lang="en" sz="1200">
                <a:solidFill>
                  <a:srgbClr val="24292E"/>
                </a:solidFill>
                <a:latin typeface="Arial"/>
                <a:ea typeface="Arial"/>
                <a:cs typeface="Arial"/>
                <a:sym typeface="Arial"/>
              </a:rPr>
              <a:t>Create a dictionary that will store the following</a:t>
            </a:r>
            <a:r>
              <a:rPr lang="en" sz="1200">
                <a:solidFill>
                  <a:srgbClr val="24292E"/>
                </a:solidFill>
                <a:latin typeface="Arial"/>
                <a:ea typeface="Arial"/>
                <a:cs typeface="Arial"/>
                <a:sym typeface="Arial"/>
              </a:rPr>
              <a:t>:</a:t>
            </a:r>
            <a:endParaRPr sz="1200">
              <a:solidFill>
                <a:srgbClr val="24292E"/>
              </a:solidFill>
              <a:latin typeface="Arial"/>
              <a:ea typeface="Arial"/>
              <a:cs typeface="Arial"/>
              <a:sym typeface="Arial"/>
            </a:endParaRPr>
          </a:p>
          <a:p>
            <a:pPr indent="-304800" lvl="0" marL="457200" rtl="0" algn="l">
              <a:lnSpc>
                <a:spcPct val="115000"/>
              </a:lnSpc>
              <a:spcBef>
                <a:spcPts val="1200"/>
              </a:spcBef>
              <a:spcAft>
                <a:spcPts val="0"/>
              </a:spcAft>
              <a:buClr>
                <a:srgbClr val="24292E"/>
              </a:buClr>
              <a:buSzPts val="1200"/>
              <a:buFont typeface="Roboto Mono"/>
              <a:buChar char="-"/>
            </a:pPr>
            <a:r>
              <a:rPr lang="en" sz="1200">
                <a:solidFill>
                  <a:srgbClr val="24292E"/>
                </a:solidFill>
                <a:latin typeface="Roboto Mono"/>
                <a:ea typeface="Roboto Mono"/>
                <a:cs typeface="Roboto Mono"/>
                <a:sym typeface="Roboto Mono"/>
              </a:rPr>
              <a:t>Your name</a:t>
            </a:r>
            <a:endParaRPr sz="1200">
              <a:solidFill>
                <a:srgbClr val="24292E"/>
              </a:solidFill>
              <a:latin typeface="Roboto Mono"/>
              <a:ea typeface="Roboto Mono"/>
              <a:cs typeface="Roboto Mono"/>
              <a:sym typeface="Roboto Mono"/>
            </a:endParaRPr>
          </a:p>
          <a:p>
            <a:pPr indent="-304800" lvl="0" marL="457200" rtl="0" algn="l">
              <a:lnSpc>
                <a:spcPct val="115000"/>
              </a:lnSpc>
              <a:spcBef>
                <a:spcPts val="0"/>
              </a:spcBef>
              <a:spcAft>
                <a:spcPts val="0"/>
              </a:spcAft>
              <a:buClr>
                <a:srgbClr val="24292E"/>
              </a:buClr>
              <a:buSzPts val="1200"/>
              <a:buFont typeface="Roboto Mono"/>
              <a:buChar char="-"/>
            </a:pPr>
            <a:r>
              <a:rPr lang="en" sz="1200">
                <a:solidFill>
                  <a:srgbClr val="24292E"/>
                </a:solidFill>
                <a:latin typeface="Roboto Mono"/>
                <a:ea typeface="Roboto Mono"/>
                <a:cs typeface="Roboto Mono"/>
                <a:sym typeface="Roboto Mono"/>
              </a:rPr>
              <a:t>Your age</a:t>
            </a:r>
            <a:endParaRPr sz="1200">
              <a:solidFill>
                <a:srgbClr val="24292E"/>
              </a:solidFill>
              <a:latin typeface="Roboto Mono"/>
              <a:ea typeface="Roboto Mono"/>
              <a:cs typeface="Roboto Mono"/>
              <a:sym typeface="Roboto Mono"/>
            </a:endParaRPr>
          </a:p>
          <a:p>
            <a:pPr indent="-304800" lvl="0" marL="457200" rtl="0" algn="l">
              <a:lnSpc>
                <a:spcPct val="115000"/>
              </a:lnSpc>
              <a:spcBef>
                <a:spcPts val="0"/>
              </a:spcBef>
              <a:spcAft>
                <a:spcPts val="0"/>
              </a:spcAft>
              <a:buClr>
                <a:srgbClr val="24292E"/>
              </a:buClr>
              <a:buSzPts val="1200"/>
              <a:buFont typeface="Roboto Mono"/>
              <a:buChar char="-"/>
            </a:pPr>
            <a:r>
              <a:rPr lang="en" sz="1200">
                <a:solidFill>
                  <a:srgbClr val="24292E"/>
                </a:solidFill>
                <a:latin typeface="Roboto Mono"/>
                <a:ea typeface="Roboto Mono"/>
                <a:cs typeface="Roboto Mono"/>
                <a:sym typeface="Roboto Mono"/>
              </a:rPr>
              <a:t>A list of a few of your hobbies</a:t>
            </a:r>
            <a:endParaRPr sz="1200">
              <a:solidFill>
                <a:srgbClr val="24292E"/>
              </a:solidFill>
              <a:latin typeface="Roboto Mono"/>
              <a:ea typeface="Roboto Mono"/>
              <a:cs typeface="Roboto Mono"/>
              <a:sym typeface="Roboto Mono"/>
            </a:endParaRPr>
          </a:p>
          <a:p>
            <a:pPr indent="-304800" lvl="0" marL="457200" rtl="0" algn="l">
              <a:lnSpc>
                <a:spcPct val="115000"/>
              </a:lnSpc>
              <a:spcBef>
                <a:spcPts val="0"/>
              </a:spcBef>
              <a:spcAft>
                <a:spcPts val="0"/>
              </a:spcAft>
              <a:buClr>
                <a:srgbClr val="24292E"/>
              </a:buClr>
              <a:buSzPts val="1200"/>
              <a:buFont typeface="Roboto Mono"/>
              <a:buChar char="-"/>
            </a:pPr>
            <a:r>
              <a:rPr lang="en" sz="1200">
                <a:solidFill>
                  <a:srgbClr val="24292E"/>
                </a:solidFill>
                <a:latin typeface="Roboto Mono"/>
                <a:ea typeface="Roboto Mono"/>
                <a:cs typeface="Roboto Mono"/>
                <a:sym typeface="Roboto Mono"/>
              </a:rPr>
              <a:t>A dictionary of the times you wake up during the week</a:t>
            </a:r>
            <a:endParaRPr sz="1200">
              <a:solidFill>
                <a:srgbClr val="24292E"/>
              </a:solidFill>
              <a:latin typeface="Roboto Mono"/>
              <a:ea typeface="Roboto Mono"/>
              <a:cs typeface="Roboto Mono"/>
              <a:sym typeface="Roboto Mono"/>
            </a:endParaRPr>
          </a:p>
          <a:p>
            <a:pPr indent="0" lvl="0" marL="0" rtl="0" algn="l">
              <a:lnSpc>
                <a:spcPct val="115000"/>
              </a:lnSpc>
              <a:spcBef>
                <a:spcPts val="1500"/>
              </a:spcBef>
              <a:spcAft>
                <a:spcPts val="0"/>
              </a:spcAft>
              <a:buNone/>
            </a:pPr>
            <a:r>
              <a:rPr b="1" lang="en" sz="1200">
                <a:solidFill>
                  <a:srgbClr val="24292E"/>
                </a:solidFill>
                <a:latin typeface="Arial"/>
                <a:ea typeface="Arial"/>
                <a:cs typeface="Arial"/>
                <a:sym typeface="Arial"/>
              </a:rPr>
              <a:t>Print out three statements:</a:t>
            </a:r>
            <a:endParaRPr b="1" sz="1200">
              <a:solidFill>
                <a:srgbClr val="24292E"/>
              </a:solidFill>
              <a:latin typeface="Arial"/>
              <a:ea typeface="Arial"/>
              <a:cs typeface="Arial"/>
              <a:sym typeface="Arial"/>
            </a:endParaRPr>
          </a:p>
          <a:p>
            <a:pPr indent="-304800" lvl="0" marL="457200" rtl="0" algn="l">
              <a:lnSpc>
                <a:spcPct val="115000"/>
              </a:lnSpc>
              <a:spcBef>
                <a:spcPts val="1500"/>
              </a:spcBef>
              <a:spcAft>
                <a:spcPts val="0"/>
              </a:spcAft>
              <a:buClr>
                <a:srgbClr val="24292E"/>
              </a:buClr>
              <a:buSzPts val="1200"/>
              <a:buFont typeface="Roboto Mono"/>
              <a:buChar char="-"/>
            </a:pPr>
            <a:r>
              <a:rPr lang="en" sz="1200">
                <a:solidFill>
                  <a:srgbClr val="24292E"/>
                </a:solidFill>
                <a:latin typeface="Roboto Mono"/>
                <a:ea typeface="Roboto Mono"/>
                <a:cs typeface="Roboto Mono"/>
                <a:sym typeface="Roboto Mono"/>
              </a:rPr>
              <a:t>Hello I am (name) and I am a (occupation)</a:t>
            </a:r>
            <a:endParaRPr sz="1200">
              <a:solidFill>
                <a:srgbClr val="24292E"/>
              </a:solidFill>
              <a:latin typeface="Roboto Mono"/>
              <a:ea typeface="Roboto Mono"/>
              <a:cs typeface="Roboto Mono"/>
              <a:sym typeface="Roboto Mono"/>
            </a:endParaRPr>
          </a:p>
          <a:p>
            <a:pPr indent="-304800" lvl="0" marL="457200" rtl="0" algn="l">
              <a:lnSpc>
                <a:spcPct val="115000"/>
              </a:lnSpc>
              <a:spcBef>
                <a:spcPts val="0"/>
              </a:spcBef>
              <a:spcAft>
                <a:spcPts val="0"/>
              </a:spcAft>
              <a:buClr>
                <a:srgbClr val="24292E"/>
              </a:buClr>
              <a:buSzPts val="1200"/>
              <a:buFont typeface="Roboto Mono"/>
              <a:buChar char="-"/>
            </a:pPr>
            <a:r>
              <a:rPr lang="en" sz="1200">
                <a:solidFill>
                  <a:srgbClr val="24292E"/>
                </a:solidFill>
                <a:latin typeface="Roboto Mono"/>
                <a:ea typeface="Roboto Mono"/>
                <a:cs typeface="Roboto Mono"/>
                <a:sym typeface="Roboto Mono"/>
              </a:rPr>
              <a:t>I have (number of) hobbies!</a:t>
            </a:r>
            <a:endParaRPr sz="1200">
              <a:solidFill>
                <a:srgbClr val="24292E"/>
              </a:solidFill>
              <a:latin typeface="Roboto Mono"/>
              <a:ea typeface="Roboto Mono"/>
              <a:cs typeface="Roboto Mono"/>
              <a:sym typeface="Roboto Mono"/>
            </a:endParaRPr>
          </a:p>
          <a:p>
            <a:pPr indent="-304800" lvl="0" marL="457200" rtl="0" algn="l">
              <a:lnSpc>
                <a:spcPct val="115000"/>
              </a:lnSpc>
              <a:spcBef>
                <a:spcPts val="0"/>
              </a:spcBef>
              <a:spcAft>
                <a:spcPts val="0"/>
              </a:spcAft>
              <a:buClr>
                <a:srgbClr val="24292E"/>
              </a:buClr>
              <a:buSzPts val="1200"/>
              <a:buFont typeface="Roboto Mono"/>
              <a:buChar char="-"/>
            </a:pPr>
            <a:r>
              <a:rPr lang="en" sz="1200">
                <a:solidFill>
                  <a:srgbClr val="24292E"/>
                </a:solidFill>
                <a:latin typeface="Roboto Mono"/>
                <a:ea typeface="Roboto Mono"/>
                <a:cs typeface="Roboto Mono"/>
                <a:sym typeface="Roboto Mono"/>
              </a:rPr>
              <a:t>On the weekend I get up at (time)</a:t>
            </a:r>
            <a:endParaRPr sz="1200">
              <a:solidFill>
                <a:srgbClr val="24292E"/>
              </a:solidFill>
              <a:latin typeface="Roboto Mono"/>
              <a:ea typeface="Roboto Mono"/>
              <a:cs typeface="Roboto Mono"/>
              <a:sym typeface="Roboto Mono"/>
            </a:endParaRPr>
          </a:p>
          <a:p>
            <a:pPr indent="0" lvl="0" marL="0" rtl="0" algn="l">
              <a:lnSpc>
                <a:spcPct val="115000"/>
              </a:lnSpc>
              <a:spcBef>
                <a:spcPts val="1500"/>
              </a:spcBef>
              <a:spcAft>
                <a:spcPts val="0"/>
              </a:spcAft>
              <a:buNone/>
            </a:pPr>
            <a:r>
              <a:rPr b="1" lang="en" sz="1200">
                <a:solidFill>
                  <a:srgbClr val="24292E"/>
                </a:solidFill>
                <a:latin typeface="Arial"/>
                <a:ea typeface="Arial"/>
                <a:cs typeface="Arial"/>
                <a:sym typeface="Arial"/>
              </a:rPr>
              <a:t>Use the file provided to help you get started.</a:t>
            </a:r>
            <a:endParaRPr b="1" sz="1200">
              <a:solidFill>
                <a:srgbClr val="24292E"/>
              </a:solidFill>
              <a:latin typeface="Arial"/>
              <a:ea typeface="Arial"/>
              <a:cs typeface="Arial"/>
              <a:sym typeface="Arial"/>
            </a:endParaRPr>
          </a:p>
          <a:p>
            <a:pPr indent="0" lvl="0" marL="0" rtl="0" algn="l">
              <a:spcBef>
                <a:spcPts val="1200"/>
              </a:spcBef>
              <a:spcAft>
                <a:spcPts val="800"/>
              </a:spcAft>
              <a:buNone/>
            </a:pPr>
            <a:r>
              <a:t/>
            </a:r>
            <a:endParaRPr/>
          </a:p>
        </p:txBody>
      </p:sp>
      <p:sp>
        <p:nvSpPr>
          <p:cNvPr id="1625" name="Google Shape;1625;p114"/>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t/>
            </a:r>
            <a:endParaRPr/>
          </a:p>
        </p:txBody>
      </p:sp>
      <p:sp>
        <p:nvSpPr>
          <p:cNvPr id="1626" name="Google Shape;1626;p114"/>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0" name="Shape 1630"/>
        <p:cNvGrpSpPr/>
        <p:nvPr/>
      </p:nvGrpSpPr>
      <p:grpSpPr>
        <a:xfrm>
          <a:off x="0" y="0"/>
          <a:ext cx="0" cy="0"/>
          <a:chOff x="0" y="0"/>
          <a:chExt cx="0" cy="0"/>
        </a:xfrm>
      </p:grpSpPr>
      <p:sp>
        <p:nvSpPr>
          <p:cNvPr id="1631" name="Google Shape;1631;p115"/>
          <p:cNvSpPr txBox="1"/>
          <p:nvPr>
            <p:ph type="title"/>
          </p:nvPr>
        </p:nvSpPr>
        <p:spPr>
          <a:xfrm>
            <a:off x="2451400" y="1324975"/>
            <a:ext cx="5770200" cy="751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a:solidFill>
                  <a:srgbClr val="CC0000"/>
                </a:solidFill>
                <a:latin typeface="Arial"/>
                <a:ea typeface="Arial"/>
                <a:cs typeface="Arial"/>
                <a:sym typeface="Arial"/>
              </a:rPr>
              <a:t>We covered </a:t>
            </a:r>
            <a:r>
              <a:rPr b="1" i="1" lang="en">
                <a:solidFill>
                  <a:srgbClr val="CC0000"/>
                </a:solidFill>
                <a:latin typeface="Arial"/>
                <a:ea typeface="Arial"/>
                <a:cs typeface="Arial"/>
                <a:sym typeface="Arial"/>
              </a:rPr>
              <a:t>a</a:t>
            </a:r>
            <a:r>
              <a:rPr b="1" lang="en">
                <a:solidFill>
                  <a:srgbClr val="CC0000"/>
                </a:solidFill>
                <a:latin typeface="Arial"/>
                <a:ea typeface="Arial"/>
                <a:cs typeface="Arial"/>
                <a:sym typeface="Arial"/>
              </a:rPr>
              <a:t> </a:t>
            </a:r>
            <a:r>
              <a:rPr b="1" i="1" lang="en">
                <a:solidFill>
                  <a:srgbClr val="CC0000"/>
                </a:solidFill>
                <a:latin typeface="Arial"/>
                <a:ea typeface="Arial"/>
                <a:cs typeface="Arial"/>
                <a:sym typeface="Arial"/>
              </a:rPr>
              <a:t>lot</a:t>
            </a:r>
            <a:r>
              <a:rPr b="1" lang="en">
                <a:solidFill>
                  <a:srgbClr val="CC0000"/>
                </a:solidFill>
                <a:latin typeface="Arial"/>
                <a:ea typeface="Arial"/>
                <a:cs typeface="Arial"/>
                <a:sym typeface="Arial"/>
              </a:rPr>
              <a:t> today!</a:t>
            </a:r>
            <a:endParaRPr b="1">
              <a:solidFill>
                <a:srgbClr val="CC0000"/>
              </a:solidFill>
              <a:latin typeface="Arial"/>
              <a:ea typeface="Arial"/>
              <a:cs typeface="Arial"/>
              <a:sym typeface="Arial"/>
            </a:endParaRPr>
          </a:p>
          <a:p>
            <a:pPr indent="0" lvl="0" marL="0" rtl="0" algn="l">
              <a:spcBef>
                <a:spcPts val="0"/>
              </a:spcBef>
              <a:spcAft>
                <a:spcPts val="0"/>
              </a:spcAft>
              <a:buNone/>
            </a:pPr>
            <a:r>
              <a:t/>
            </a:r>
            <a:endParaRPr/>
          </a:p>
        </p:txBody>
      </p:sp>
      <p:sp>
        <p:nvSpPr>
          <p:cNvPr id="1632" name="Google Shape;1632;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633" name="Google Shape;1633;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34" name="Google Shape;1634;p115"/>
          <p:cNvSpPr txBox="1"/>
          <p:nvPr/>
        </p:nvSpPr>
        <p:spPr>
          <a:xfrm rot="2463">
            <a:off x="4132744" y="2640532"/>
            <a:ext cx="2093401" cy="10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0B5394"/>
                </a:solidFill>
              </a:rPr>
              <a:t>Variable Assignment </a:t>
            </a:r>
            <a:endParaRPr b="1" sz="1600">
              <a:solidFill>
                <a:srgbClr val="0B5394"/>
              </a:solidFill>
            </a:endParaRPr>
          </a:p>
          <a:p>
            <a:pPr indent="0" lvl="0" marL="0" rtl="0" algn="ctr">
              <a:spcBef>
                <a:spcPts val="0"/>
              </a:spcBef>
              <a:spcAft>
                <a:spcPts val="0"/>
              </a:spcAft>
              <a:buNone/>
            </a:pPr>
            <a:r>
              <a:rPr b="1" lang="en" sz="1600">
                <a:solidFill>
                  <a:srgbClr val="0B5394"/>
                </a:solidFill>
              </a:rPr>
              <a:t>and Reference</a:t>
            </a:r>
            <a:endParaRPr b="1" sz="1600">
              <a:solidFill>
                <a:srgbClr val="0B5394"/>
              </a:solidFill>
            </a:endParaRPr>
          </a:p>
        </p:txBody>
      </p:sp>
      <p:sp>
        <p:nvSpPr>
          <p:cNvPr id="1635" name="Google Shape;1635;p115"/>
          <p:cNvSpPr txBox="1"/>
          <p:nvPr/>
        </p:nvSpPr>
        <p:spPr>
          <a:xfrm rot="1553850">
            <a:off x="6313043" y="2921502"/>
            <a:ext cx="2844337" cy="59291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BF9000"/>
                </a:solidFill>
              </a:rPr>
              <a:t>Data Types and Conversions (Numbers, String, Boolean)</a:t>
            </a:r>
            <a:endParaRPr b="1">
              <a:solidFill>
                <a:srgbClr val="BF9000"/>
              </a:solidFill>
            </a:endParaRPr>
          </a:p>
        </p:txBody>
      </p:sp>
      <p:sp>
        <p:nvSpPr>
          <p:cNvPr id="1636" name="Google Shape;1636;p115"/>
          <p:cNvSpPr txBox="1"/>
          <p:nvPr/>
        </p:nvSpPr>
        <p:spPr>
          <a:xfrm rot="-1558577">
            <a:off x="1134649" y="2670084"/>
            <a:ext cx="3368501" cy="73512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BF9000"/>
                </a:solidFill>
              </a:rPr>
              <a:t>Operators</a:t>
            </a:r>
            <a:r>
              <a:rPr b="1" lang="en">
                <a:solidFill>
                  <a:srgbClr val="BF9000"/>
                </a:solidFill>
              </a:rPr>
              <a:t> </a:t>
            </a:r>
            <a:endParaRPr b="1">
              <a:solidFill>
                <a:srgbClr val="BF9000"/>
              </a:solidFill>
            </a:endParaRPr>
          </a:p>
          <a:p>
            <a:pPr indent="0" lvl="0" marL="0" rtl="0" algn="ctr">
              <a:spcBef>
                <a:spcPts val="0"/>
              </a:spcBef>
              <a:spcAft>
                <a:spcPts val="0"/>
              </a:spcAft>
              <a:buNone/>
            </a:pPr>
            <a:r>
              <a:rPr b="1" lang="en">
                <a:solidFill>
                  <a:srgbClr val="BF9000"/>
                </a:solidFill>
              </a:rPr>
              <a:t>(Arithmetic, Comparison, Logical)</a:t>
            </a:r>
            <a:endParaRPr b="1">
              <a:solidFill>
                <a:srgbClr val="BF9000"/>
              </a:solidFill>
            </a:endParaRPr>
          </a:p>
        </p:txBody>
      </p:sp>
      <p:sp>
        <p:nvSpPr>
          <p:cNvPr id="1637" name="Google Shape;1637;p115"/>
          <p:cNvSpPr txBox="1"/>
          <p:nvPr/>
        </p:nvSpPr>
        <p:spPr>
          <a:xfrm rot="-1511727">
            <a:off x="2390406" y="3740050"/>
            <a:ext cx="2093692" cy="71342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B5394"/>
                </a:solidFill>
              </a:rPr>
              <a:t>Lists</a:t>
            </a:r>
            <a:endParaRPr b="1" sz="2000">
              <a:solidFill>
                <a:srgbClr val="0B5394"/>
              </a:solidFill>
            </a:endParaRPr>
          </a:p>
        </p:txBody>
      </p:sp>
      <p:sp>
        <p:nvSpPr>
          <p:cNvPr id="1638" name="Google Shape;1638;p115"/>
          <p:cNvSpPr txBox="1"/>
          <p:nvPr/>
        </p:nvSpPr>
        <p:spPr>
          <a:xfrm rot="1264958">
            <a:off x="6488016" y="3868612"/>
            <a:ext cx="1723035" cy="92633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B5394"/>
                </a:solidFill>
              </a:rPr>
              <a:t>Dictionaries</a:t>
            </a:r>
            <a:endParaRPr b="1" sz="2000">
              <a:solidFill>
                <a:srgbClr val="0B5394"/>
              </a:solidFill>
            </a:endParaRPr>
          </a:p>
        </p:txBody>
      </p:sp>
      <p:sp>
        <p:nvSpPr>
          <p:cNvPr id="1639" name="Google Shape;1639;p115"/>
          <p:cNvSpPr txBox="1"/>
          <p:nvPr/>
        </p:nvSpPr>
        <p:spPr>
          <a:xfrm rot="854479">
            <a:off x="3960580" y="3975106"/>
            <a:ext cx="2093848" cy="71342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BF9000"/>
                </a:solidFill>
              </a:rPr>
              <a:t>User Input</a:t>
            </a:r>
            <a:endParaRPr b="1" sz="2000">
              <a:solidFill>
                <a:srgbClr val="BF9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3" name="Shape 1643"/>
        <p:cNvGrpSpPr/>
        <p:nvPr/>
      </p:nvGrpSpPr>
      <p:grpSpPr>
        <a:xfrm>
          <a:off x="0" y="0"/>
          <a:ext cx="0" cy="0"/>
          <a:chOff x="0" y="0"/>
          <a:chExt cx="0" cy="0"/>
        </a:xfrm>
      </p:grpSpPr>
      <p:sp>
        <p:nvSpPr>
          <p:cNvPr id="1644" name="Google Shape;1644;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645" name="Google Shape;1645;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46" name="Google Shape;1646;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solidFill>
                  <a:schemeClr val="dk1"/>
                </a:solidFill>
                <a:latin typeface="Arial"/>
                <a:ea typeface="Arial"/>
                <a:cs typeface="Arial"/>
                <a:sym typeface="Arial"/>
              </a:rPr>
              <a:t>Python Learning Tips</a:t>
            </a:r>
            <a:endParaRPr/>
          </a:p>
        </p:txBody>
      </p:sp>
      <p:sp>
        <p:nvSpPr>
          <p:cNvPr id="1647" name="Google Shape;1647;p116"/>
          <p:cNvSpPr/>
          <p:nvPr/>
        </p:nvSpPr>
        <p:spPr>
          <a:xfrm>
            <a:off x="1518174" y="919250"/>
            <a:ext cx="7351500" cy="691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8" name="Google Shape;1648;p116"/>
          <p:cNvGrpSpPr/>
          <p:nvPr/>
        </p:nvGrpSpPr>
        <p:grpSpPr>
          <a:xfrm>
            <a:off x="510394" y="919292"/>
            <a:ext cx="864911" cy="691693"/>
            <a:chOff x="457200" y="1378813"/>
            <a:chExt cx="776889" cy="621300"/>
          </a:xfrm>
        </p:grpSpPr>
        <p:sp>
          <p:nvSpPr>
            <p:cNvPr id="1649" name="Google Shape;1649;p11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50" name="Google Shape;1650;p116"/>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1" name="Google Shape;1651;p116"/>
          <p:cNvGrpSpPr/>
          <p:nvPr/>
        </p:nvGrpSpPr>
        <p:grpSpPr>
          <a:xfrm>
            <a:off x="510394" y="1698462"/>
            <a:ext cx="864911" cy="691693"/>
            <a:chOff x="457200" y="1378813"/>
            <a:chExt cx="776889" cy="621300"/>
          </a:xfrm>
        </p:grpSpPr>
        <p:sp>
          <p:nvSpPr>
            <p:cNvPr id="1652" name="Google Shape;1652;p11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53" name="Google Shape;1653;p116"/>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 name="Google Shape;1654;p116"/>
          <p:cNvGrpSpPr/>
          <p:nvPr/>
        </p:nvGrpSpPr>
        <p:grpSpPr>
          <a:xfrm>
            <a:off x="510394" y="2469645"/>
            <a:ext cx="864911" cy="691693"/>
            <a:chOff x="457200" y="1378813"/>
            <a:chExt cx="776889" cy="621300"/>
          </a:xfrm>
        </p:grpSpPr>
        <p:sp>
          <p:nvSpPr>
            <p:cNvPr id="1655" name="Google Shape;1655;p11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56" name="Google Shape;1656;p116"/>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116"/>
          <p:cNvGrpSpPr/>
          <p:nvPr/>
        </p:nvGrpSpPr>
        <p:grpSpPr>
          <a:xfrm>
            <a:off x="510394" y="3246144"/>
            <a:ext cx="864911" cy="691693"/>
            <a:chOff x="457200" y="1378813"/>
            <a:chExt cx="776889" cy="621300"/>
          </a:xfrm>
        </p:grpSpPr>
        <p:sp>
          <p:nvSpPr>
            <p:cNvPr id="1658" name="Google Shape;1658;p116"/>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659" name="Google Shape;1659;p116"/>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0" name="Google Shape;1660;p116"/>
          <p:cNvSpPr txBox="1"/>
          <p:nvPr>
            <p:ph idx="1" type="subTitle"/>
          </p:nvPr>
        </p:nvSpPr>
        <p:spPr>
          <a:xfrm>
            <a:off x="1300" y="940600"/>
            <a:ext cx="9144000" cy="675600"/>
          </a:xfrm>
          <a:prstGeom prst="rect">
            <a:avLst/>
          </a:prstGeom>
          <a:noFill/>
          <a:ln>
            <a:noFill/>
          </a:ln>
        </p:spPr>
        <p:txBody>
          <a:bodyPr anchorCtr="0" anchor="ctr" bIns="0" lIns="1737350" spcFirstLastPara="1" rIns="457200" wrap="square" tIns="0">
            <a:noAutofit/>
          </a:bodyPr>
          <a:lstStyle/>
          <a:p>
            <a:pPr indent="0" lvl="0" marL="0" rtl="0" algn="l">
              <a:spcBef>
                <a:spcPts val="0"/>
              </a:spcBef>
              <a:spcAft>
                <a:spcPts val="0"/>
              </a:spcAft>
              <a:buNone/>
            </a:pPr>
            <a:r>
              <a:rPr b="1" lang="en">
                <a:latin typeface="Roboto"/>
                <a:ea typeface="Roboto"/>
                <a:cs typeface="Roboto"/>
                <a:sym typeface="Roboto"/>
              </a:rPr>
              <a:t>Review Immediately. </a:t>
            </a:r>
            <a:r>
              <a:rPr lang="en">
                <a:latin typeface="Roboto"/>
                <a:ea typeface="Roboto"/>
                <a:cs typeface="Roboto"/>
                <a:sym typeface="Roboto"/>
              </a:rPr>
              <a:t>We’ll be building on these concepts quickly. The firmer your grasp now, the better off you’ll be.</a:t>
            </a:r>
            <a:endParaRPr>
              <a:latin typeface="Roboto"/>
              <a:ea typeface="Roboto"/>
              <a:cs typeface="Roboto"/>
              <a:sym typeface="Roboto"/>
            </a:endParaRPr>
          </a:p>
        </p:txBody>
      </p:sp>
      <p:sp>
        <p:nvSpPr>
          <p:cNvPr id="1661" name="Google Shape;1661;p116"/>
          <p:cNvSpPr/>
          <p:nvPr/>
        </p:nvSpPr>
        <p:spPr>
          <a:xfrm>
            <a:off x="1507126" y="1701100"/>
            <a:ext cx="7351500" cy="691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16"/>
          <p:cNvSpPr/>
          <p:nvPr/>
        </p:nvSpPr>
        <p:spPr>
          <a:xfrm>
            <a:off x="1507126" y="2469600"/>
            <a:ext cx="7351500" cy="691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16"/>
          <p:cNvSpPr/>
          <p:nvPr/>
        </p:nvSpPr>
        <p:spPr>
          <a:xfrm>
            <a:off x="1507126" y="3240775"/>
            <a:ext cx="7351500" cy="691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16"/>
          <p:cNvSpPr txBox="1"/>
          <p:nvPr>
            <p:ph idx="2" type="subTitle"/>
          </p:nvPr>
        </p:nvSpPr>
        <p:spPr>
          <a:xfrm>
            <a:off x="-12150" y="1703775"/>
            <a:ext cx="9144000" cy="675600"/>
          </a:xfrm>
          <a:prstGeom prst="rect">
            <a:avLst/>
          </a:prstGeom>
          <a:noFill/>
          <a:ln>
            <a:noFill/>
          </a:ln>
        </p:spPr>
        <p:txBody>
          <a:bodyPr anchorCtr="0" anchor="ctr" bIns="0" lIns="1737350" spcFirstLastPara="1" rIns="457200" wrap="square" tIns="0">
            <a:noAutofit/>
          </a:bodyPr>
          <a:lstStyle/>
          <a:p>
            <a:pPr indent="0" lvl="0" marL="0" rtl="0" algn="l">
              <a:spcBef>
                <a:spcPts val="0"/>
              </a:spcBef>
              <a:spcAft>
                <a:spcPts val="0"/>
              </a:spcAft>
              <a:buNone/>
            </a:pPr>
            <a:r>
              <a:rPr b="1" lang="en">
                <a:latin typeface="Roboto"/>
                <a:ea typeface="Roboto"/>
                <a:cs typeface="Roboto"/>
                <a:sym typeface="Roboto"/>
              </a:rPr>
              <a:t>Redo the exercises from class. </a:t>
            </a:r>
            <a:r>
              <a:rPr lang="en">
                <a:latin typeface="Roboto"/>
                <a:ea typeface="Roboto"/>
                <a:cs typeface="Roboto"/>
                <a:sym typeface="Roboto"/>
              </a:rPr>
              <a:t>Don’t just reread! Spend some time redoing the activities from scratch on your own.</a:t>
            </a:r>
            <a:endParaRPr>
              <a:latin typeface="Roboto"/>
              <a:ea typeface="Roboto"/>
              <a:cs typeface="Roboto"/>
              <a:sym typeface="Roboto"/>
            </a:endParaRPr>
          </a:p>
        </p:txBody>
      </p:sp>
      <p:sp>
        <p:nvSpPr>
          <p:cNvPr id="1665" name="Google Shape;1665;p116"/>
          <p:cNvSpPr txBox="1"/>
          <p:nvPr>
            <p:ph idx="3" type="subTitle"/>
          </p:nvPr>
        </p:nvSpPr>
        <p:spPr>
          <a:xfrm>
            <a:off x="1400" y="2472275"/>
            <a:ext cx="9144000" cy="675600"/>
          </a:xfrm>
          <a:prstGeom prst="rect">
            <a:avLst/>
          </a:prstGeom>
          <a:noFill/>
          <a:ln>
            <a:noFill/>
          </a:ln>
        </p:spPr>
        <p:txBody>
          <a:bodyPr anchorCtr="0" anchor="ctr" bIns="0" lIns="1737350" spcFirstLastPara="1" rIns="457200" wrap="square" tIns="0">
            <a:noAutofit/>
          </a:bodyPr>
          <a:lstStyle/>
          <a:p>
            <a:pPr indent="0" lvl="0" marL="0" rtl="0" algn="l">
              <a:spcBef>
                <a:spcPts val="0"/>
              </a:spcBef>
              <a:spcAft>
                <a:spcPts val="0"/>
              </a:spcAft>
              <a:buNone/>
            </a:pPr>
            <a:r>
              <a:rPr b="1" lang="en">
                <a:latin typeface="Roboto"/>
                <a:ea typeface="Roboto"/>
                <a:cs typeface="Roboto"/>
                <a:sym typeface="Roboto"/>
              </a:rPr>
              <a:t>Come to office hours. </a:t>
            </a:r>
            <a:r>
              <a:rPr lang="en">
                <a:latin typeface="Roboto"/>
                <a:ea typeface="Roboto"/>
                <a:cs typeface="Roboto"/>
                <a:sym typeface="Roboto"/>
              </a:rPr>
              <a:t>Ask conceptual questions. Ask specific questions. Just keep asking questions!</a:t>
            </a:r>
            <a:endParaRPr>
              <a:latin typeface="Roboto"/>
              <a:ea typeface="Roboto"/>
              <a:cs typeface="Roboto"/>
              <a:sym typeface="Roboto"/>
            </a:endParaRPr>
          </a:p>
        </p:txBody>
      </p:sp>
      <p:sp>
        <p:nvSpPr>
          <p:cNvPr id="1666" name="Google Shape;1666;p116"/>
          <p:cNvSpPr txBox="1"/>
          <p:nvPr>
            <p:ph idx="4" type="subTitle"/>
          </p:nvPr>
        </p:nvSpPr>
        <p:spPr>
          <a:xfrm>
            <a:off x="-12300" y="3240750"/>
            <a:ext cx="9168600" cy="675600"/>
          </a:xfrm>
          <a:prstGeom prst="rect">
            <a:avLst/>
          </a:prstGeom>
          <a:noFill/>
          <a:ln>
            <a:noFill/>
          </a:ln>
        </p:spPr>
        <p:txBody>
          <a:bodyPr anchorCtr="0" anchor="ctr" bIns="0" lIns="1737350" spcFirstLastPara="1" rIns="457200" wrap="square" tIns="0">
            <a:noAutofit/>
          </a:bodyPr>
          <a:lstStyle/>
          <a:p>
            <a:pPr indent="0" lvl="0" marL="0" rtl="0" algn="l">
              <a:spcBef>
                <a:spcPts val="0"/>
              </a:spcBef>
              <a:spcAft>
                <a:spcPts val="0"/>
              </a:spcAft>
              <a:buNone/>
            </a:pPr>
            <a:r>
              <a:rPr b="1" lang="en">
                <a:latin typeface="Roboto"/>
                <a:ea typeface="Roboto"/>
                <a:cs typeface="Roboto"/>
                <a:sym typeface="Roboto"/>
              </a:rPr>
              <a:t>Don’t Be Afraid. </a:t>
            </a:r>
            <a:r>
              <a:rPr lang="en">
                <a:latin typeface="Roboto"/>
                <a:ea typeface="Roboto"/>
                <a:cs typeface="Roboto"/>
                <a:sym typeface="Roboto"/>
              </a:rPr>
              <a:t>You will get this. It will take time, but you </a:t>
            </a:r>
            <a:r>
              <a:rPr i="1" lang="en">
                <a:latin typeface="Roboto"/>
                <a:ea typeface="Roboto"/>
                <a:cs typeface="Roboto"/>
                <a:sym typeface="Roboto"/>
              </a:rPr>
              <a:t>will</a:t>
            </a:r>
            <a:r>
              <a:rPr lang="en">
                <a:latin typeface="Roboto"/>
                <a:ea typeface="Roboto"/>
                <a:cs typeface="Roboto"/>
                <a:sym typeface="Roboto"/>
              </a:rPr>
              <a:t> get this. Keep at it. Patience will pay off.</a:t>
            </a:r>
            <a:endParaRPr>
              <a:latin typeface="Roboto"/>
              <a:ea typeface="Roboto"/>
              <a:cs typeface="Roboto"/>
              <a:sym typeface="Roboto"/>
            </a:endParaRPr>
          </a:p>
        </p:txBody>
      </p:sp>
      <p:grpSp>
        <p:nvGrpSpPr>
          <p:cNvPr id="1667" name="Google Shape;1667;p116"/>
          <p:cNvGrpSpPr/>
          <p:nvPr/>
        </p:nvGrpSpPr>
        <p:grpSpPr>
          <a:xfrm>
            <a:off x="524087" y="4017326"/>
            <a:ext cx="864911" cy="691693"/>
            <a:chOff x="457200" y="1378813"/>
            <a:chExt cx="776889" cy="621300"/>
          </a:xfrm>
        </p:grpSpPr>
        <p:sp>
          <p:nvSpPr>
            <p:cNvPr id="1668" name="Google Shape;1668;p116"/>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669" name="Google Shape;1669;p116"/>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0" name="Google Shape;1670;p116"/>
          <p:cNvSpPr/>
          <p:nvPr/>
        </p:nvSpPr>
        <p:spPr>
          <a:xfrm>
            <a:off x="1520825" y="4011950"/>
            <a:ext cx="7351500" cy="691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16"/>
          <p:cNvSpPr txBox="1"/>
          <p:nvPr>
            <p:ph idx="5" type="subTitle"/>
          </p:nvPr>
        </p:nvSpPr>
        <p:spPr>
          <a:xfrm>
            <a:off x="1400" y="4011950"/>
            <a:ext cx="9144000" cy="675600"/>
          </a:xfrm>
          <a:prstGeom prst="rect">
            <a:avLst/>
          </a:prstGeom>
          <a:noFill/>
          <a:ln>
            <a:noFill/>
          </a:ln>
        </p:spPr>
        <p:txBody>
          <a:bodyPr anchorCtr="0" anchor="ctr" bIns="0" lIns="1737350" spcFirstLastPara="1" rIns="457200" wrap="square" tIns="0">
            <a:noAutofit/>
          </a:bodyPr>
          <a:lstStyle/>
          <a:p>
            <a:pPr indent="0" lvl="0" marL="0" rtl="0" algn="l">
              <a:spcBef>
                <a:spcPts val="0"/>
              </a:spcBef>
              <a:spcAft>
                <a:spcPts val="0"/>
              </a:spcAft>
              <a:buNone/>
            </a:pPr>
            <a:r>
              <a:rPr b="1" lang="en">
                <a:latin typeface="Roboto"/>
                <a:ea typeface="Roboto"/>
                <a:cs typeface="Roboto"/>
                <a:sym typeface="Roboto"/>
              </a:rPr>
              <a:t>Practice Practice Practice. </a:t>
            </a:r>
            <a:r>
              <a:rPr lang="en">
                <a:latin typeface="Roboto"/>
                <a:ea typeface="Roboto"/>
                <a:cs typeface="Roboto"/>
                <a:sym typeface="Roboto"/>
              </a:rPr>
              <a:t>Only by doing will you learn how to code—reading code and reviewing helps, but writing code is the best way to succeed.</a:t>
            </a:r>
            <a:endParaRPr>
              <a:latin typeface="Roboto"/>
              <a:ea typeface="Roboto"/>
              <a:cs typeface="Roboto"/>
              <a:sym typeface="Robo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5" name="Shape 1675"/>
        <p:cNvGrpSpPr/>
        <p:nvPr/>
      </p:nvGrpSpPr>
      <p:grpSpPr>
        <a:xfrm>
          <a:off x="0" y="0"/>
          <a:ext cx="0" cy="0"/>
          <a:chOff x="0" y="0"/>
          <a:chExt cx="0" cy="0"/>
        </a:xfrm>
      </p:grpSpPr>
      <p:sp>
        <p:nvSpPr>
          <p:cNvPr id="1676" name="Google Shape;1676;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Programming Fundamentals We Covered Today: </a:t>
            </a:r>
            <a:endParaRPr/>
          </a:p>
        </p:txBody>
      </p:sp>
      <p:sp>
        <p:nvSpPr>
          <p:cNvPr id="1677" name="Google Shape;1677;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78" name="Google Shape;1678;p1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679" name="Google Shape;1679;p117"/>
          <p:cNvGraphicFramePr/>
          <p:nvPr/>
        </p:nvGraphicFramePr>
        <p:xfrm>
          <a:off x="488050" y="905550"/>
          <a:ext cx="3000000" cy="3000000"/>
        </p:xfrm>
        <a:graphic>
          <a:graphicData uri="http://schemas.openxmlformats.org/drawingml/2006/table">
            <a:tbl>
              <a:tblPr>
                <a:noFill/>
                <a:tableStyleId>{0856E3EA-D68D-4E91-BB53-6054B398C05B}</a:tableStyleId>
              </a:tblPr>
              <a:tblGrid>
                <a:gridCol w="3897050"/>
                <a:gridCol w="3955325"/>
              </a:tblGrid>
              <a:tr h="624250">
                <a:tc>
                  <a:txBody>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Data</a:t>
                      </a:r>
                      <a:endParaRPr b="1" sz="1800">
                        <a:solidFill>
                          <a:srgbClr val="FFFFFF"/>
                        </a:solidFill>
                        <a:latin typeface="Roboto"/>
                        <a:ea typeface="Roboto"/>
                        <a:cs typeface="Roboto"/>
                        <a:sym typeface="Roboto"/>
                      </a:endParaRPr>
                    </a:p>
                  </a:txBody>
                  <a:tcPr marT="0" marB="0" marR="91425" marL="91425" anchor="ctr">
                    <a:solidFill>
                      <a:srgbClr val="000000"/>
                    </a:solidFill>
                  </a:tcPr>
                </a:tc>
                <a:tc>
                  <a:txBody>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Logic</a:t>
                      </a:r>
                      <a:endParaRPr b="1" sz="1800">
                        <a:solidFill>
                          <a:srgbClr val="FFFFFF"/>
                        </a:solidFill>
                        <a:latin typeface="Roboto"/>
                        <a:ea typeface="Roboto"/>
                        <a:cs typeface="Roboto"/>
                        <a:sym typeface="Roboto"/>
                      </a:endParaRPr>
                    </a:p>
                  </a:txBody>
                  <a:tcPr marT="0" marB="0" marR="91425" marL="91425" anchor="ctr">
                    <a:solidFill>
                      <a:srgbClr val="000000"/>
                    </a:solidFill>
                  </a:tcPr>
                </a:tc>
              </a:tr>
              <a:tr h="624250">
                <a:tc>
                  <a:txBody>
                    <a:bodyPr/>
                    <a:lstStyle/>
                    <a:p>
                      <a:pPr indent="0" lvl="0" marL="0" rtl="0" algn="l">
                        <a:spcBef>
                          <a:spcPts val="0"/>
                        </a:spcBef>
                        <a:spcAft>
                          <a:spcPts val="0"/>
                        </a:spcAft>
                        <a:buNone/>
                      </a:pPr>
                      <a:r>
                        <a:rPr lang="en" sz="1800">
                          <a:latin typeface="Roboto Light"/>
                          <a:ea typeface="Roboto Light"/>
                          <a:cs typeface="Roboto Light"/>
                          <a:sym typeface="Roboto Light"/>
                        </a:rPr>
                        <a:t>1. Numbers</a:t>
                      </a:r>
                      <a:endParaRPr sz="1800">
                        <a:latin typeface="Roboto Light"/>
                        <a:ea typeface="Roboto Light"/>
                        <a:cs typeface="Roboto Light"/>
                        <a:sym typeface="Roboto Light"/>
                      </a:endParaRPr>
                    </a:p>
                  </a:txBody>
                  <a:tcPr marT="0" marB="0" marR="91425" marL="91425" anchor="ctr">
                    <a:solidFill>
                      <a:schemeClr val="accent6"/>
                    </a:solidFill>
                  </a:tcPr>
                </a:tc>
                <a:tc>
                  <a:txBody>
                    <a:bodyPr/>
                    <a:lstStyle/>
                    <a:p>
                      <a:pPr indent="0" lvl="0" marL="0" rtl="0" algn="l">
                        <a:spcBef>
                          <a:spcPts val="0"/>
                        </a:spcBef>
                        <a:spcAft>
                          <a:spcPts val="0"/>
                        </a:spcAft>
                        <a:buNone/>
                      </a:pPr>
                      <a:r>
                        <a:rPr lang="en" sz="1800">
                          <a:latin typeface="Roboto Light"/>
                          <a:ea typeface="Roboto Light"/>
                          <a:cs typeface="Roboto Light"/>
                          <a:sym typeface="Roboto Light"/>
                        </a:rPr>
                        <a:t>1. Operators</a:t>
                      </a:r>
                      <a:endParaRPr sz="1800">
                        <a:latin typeface="Roboto Light"/>
                        <a:ea typeface="Roboto Light"/>
                        <a:cs typeface="Roboto Light"/>
                        <a:sym typeface="Roboto Light"/>
                      </a:endParaRPr>
                    </a:p>
                  </a:txBody>
                  <a:tcPr marT="0" marB="0" marR="91425" marL="91425" anchor="ctr">
                    <a:solidFill>
                      <a:schemeClr val="accent6"/>
                    </a:solidFill>
                  </a:tcPr>
                </a:tc>
              </a:tr>
              <a:tr h="624250">
                <a:tc>
                  <a:txBody>
                    <a:bodyPr/>
                    <a:lstStyle/>
                    <a:p>
                      <a:pPr indent="0" lvl="0" marL="0" rtl="0" algn="l">
                        <a:spcBef>
                          <a:spcPts val="0"/>
                        </a:spcBef>
                        <a:spcAft>
                          <a:spcPts val="0"/>
                        </a:spcAft>
                        <a:buNone/>
                      </a:pPr>
                      <a:r>
                        <a:rPr lang="en" sz="1800">
                          <a:latin typeface="Roboto Light"/>
                          <a:ea typeface="Roboto Light"/>
                          <a:cs typeface="Roboto Light"/>
                          <a:sym typeface="Roboto Light"/>
                        </a:rPr>
                        <a:t>2. Strings</a:t>
                      </a:r>
                      <a:endParaRPr sz="1800">
                        <a:latin typeface="Roboto Light"/>
                        <a:ea typeface="Roboto Light"/>
                        <a:cs typeface="Roboto Light"/>
                        <a:sym typeface="Roboto Light"/>
                      </a:endParaRPr>
                    </a:p>
                  </a:txBody>
                  <a:tcPr marT="0" marB="0" marR="91425" marL="91425" anchor="ctr">
                    <a:solidFill>
                      <a:schemeClr val="accent6"/>
                    </a:solidFill>
                  </a:tcPr>
                </a:tc>
                <a:tc>
                  <a:txBody>
                    <a:bodyPr/>
                    <a:lstStyle/>
                    <a:p>
                      <a:pPr indent="0" lvl="0" marL="0" rtl="0" algn="l">
                        <a:spcBef>
                          <a:spcPts val="0"/>
                        </a:spcBef>
                        <a:spcAft>
                          <a:spcPts val="0"/>
                        </a:spcAft>
                        <a:buNone/>
                      </a:pPr>
                      <a:r>
                        <a:rPr lang="en" sz="1800">
                          <a:solidFill>
                            <a:srgbClr val="B7B7B7"/>
                          </a:solidFill>
                          <a:latin typeface="Roboto Light"/>
                          <a:ea typeface="Roboto Light"/>
                          <a:cs typeface="Roboto Light"/>
                          <a:sym typeface="Roboto Light"/>
                        </a:rPr>
                        <a:t>2. Conditionals</a:t>
                      </a:r>
                      <a:endParaRPr sz="1800">
                        <a:solidFill>
                          <a:srgbClr val="B7B7B7"/>
                        </a:solidFill>
                        <a:latin typeface="Roboto Light"/>
                        <a:ea typeface="Roboto Light"/>
                        <a:cs typeface="Roboto Light"/>
                        <a:sym typeface="Roboto Light"/>
                      </a:endParaRPr>
                    </a:p>
                  </a:txBody>
                  <a:tcPr marT="0" marB="0" marR="91425" marL="91425" anchor="ctr">
                    <a:solidFill>
                      <a:schemeClr val="lt2"/>
                    </a:solidFill>
                  </a:tcPr>
                </a:tc>
              </a:tr>
              <a:tr h="624250">
                <a:tc>
                  <a:txBody>
                    <a:bodyPr/>
                    <a:lstStyle/>
                    <a:p>
                      <a:pPr indent="0" lvl="0" marL="0" rtl="0" algn="l">
                        <a:spcBef>
                          <a:spcPts val="0"/>
                        </a:spcBef>
                        <a:spcAft>
                          <a:spcPts val="0"/>
                        </a:spcAft>
                        <a:buNone/>
                      </a:pPr>
                      <a:r>
                        <a:rPr lang="en" sz="1800">
                          <a:latin typeface="Roboto Light"/>
                          <a:ea typeface="Roboto Light"/>
                          <a:cs typeface="Roboto Light"/>
                          <a:sym typeface="Roboto Light"/>
                        </a:rPr>
                        <a:t>3. Booleans</a:t>
                      </a:r>
                      <a:endParaRPr sz="1800">
                        <a:latin typeface="Roboto Light"/>
                        <a:ea typeface="Roboto Light"/>
                        <a:cs typeface="Roboto Light"/>
                        <a:sym typeface="Roboto Light"/>
                      </a:endParaRPr>
                    </a:p>
                  </a:txBody>
                  <a:tcPr marT="0" marB="0" marR="91425" marL="91425" anchor="ctr">
                    <a:solidFill>
                      <a:schemeClr val="accent6"/>
                    </a:solidFill>
                  </a:tcPr>
                </a:tc>
                <a:tc>
                  <a:txBody>
                    <a:bodyPr/>
                    <a:lstStyle/>
                    <a:p>
                      <a:pPr indent="0" lvl="0" marL="0" rtl="0" algn="l">
                        <a:spcBef>
                          <a:spcPts val="0"/>
                        </a:spcBef>
                        <a:spcAft>
                          <a:spcPts val="0"/>
                        </a:spcAft>
                        <a:buNone/>
                      </a:pPr>
                      <a:r>
                        <a:rPr lang="en" sz="1800">
                          <a:solidFill>
                            <a:srgbClr val="B7B7B7"/>
                          </a:solidFill>
                          <a:latin typeface="Roboto Light"/>
                          <a:ea typeface="Roboto Light"/>
                          <a:cs typeface="Roboto Light"/>
                          <a:sym typeface="Roboto Light"/>
                        </a:rPr>
                        <a:t>3. Loops</a:t>
                      </a:r>
                      <a:endParaRPr sz="1800">
                        <a:solidFill>
                          <a:srgbClr val="B7B7B7"/>
                        </a:solidFill>
                        <a:latin typeface="Roboto Light"/>
                        <a:ea typeface="Roboto Light"/>
                        <a:cs typeface="Roboto Light"/>
                        <a:sym typeface="Roboto Light"/>
                      </a:endParaRPr>
                    </a:p>
                  </a:txBody>
                  <a:tcPr marT="0" marB="0" marR="91425" marL="91425" anchor="ctr"/>
                </a:tc>
              </a:tr>
              <a:tr h="624250">
                <a:tc>
                  <a:txBody>
                    <a:bodyPr/>
                    <a:lstStyle/>
                    <a:p>
                      <a:pPr indent="0" lvl="0" marL="0" rtl="0" algn="l">
                        <a:spcBef>
                          <a:spcPts val="0"/>
                        </a:spcBef>
                        <a:spcAft>
                          <a:spcPts val="0"/>
                        </a:spcAft>
                        <a:buNone/>
                      </a:pPr>
                      <a:r>
                        <a:rPr lang="en" sz="1800">
                          <a:latin typeface="Roboto Light"/>
                          <a:ea typeface="Roboto Light"/>
                          <a:cs typeface="Roboto Light"/>
                          <a:sym typeface="Roboto Light"/>
                        </a:rPr>
                        <a:t>4. Lists</a:t>
                      </a:r>
                      <a:endParaRPr sz="1800">
                        <a:latin typeface="Roboto Light"/>
                        <a:ea typeface="Roboto Light"/>
                        <a:cs typeface="Roboto Light"/>
                        <a:sym typeface="Roboto Light"/>
                      </a:endParaRPr>
                    </a:p>
                  </a:txBody>
                  <a:tcPr marT="0" marB="0" marR="91425" marL="91425" anchor="ctr">
                    <a:solidFill>
                      <a:schemeClr val="accent6"/>
                    </a:solidFill>
                  </a:tcPr>
                </a:tc>
                <a:tc>
                  <a:txBody>
                    <a:bodyPr/>
                    <a:lstStyle/>
                    <a:p>
                      <a:pPr indent="0" lvl="0" marL="0" rtl="0" algn="l">
                        <a:spcBef>
                          <a:spcPts val="0"/>
                        </a:spcBef>
                        <a:spcAft>
                          <a:spcPts val="0"/>
                        </a:spcAft>
                        <a:buNone/>
                      </a:pPr>
                      <a:r>
                        <a:rPr lang="en" sz="1800">
                          <a:solidFill>
                            <a:srgbClr val="B7B7B7"/>
                          </a:solidFill>
                          <a:latin typeface="Roboto Light"/>
                          <a:ea typeface="Roboto Light"/>
                          <a:cs typeface="Roboto Light"/>
                          <a:sym typeface="Roboto Light"/>
                        </a:rPr>
                        <a:t>4. Functions</a:t>
                      </a:r>
                      <a:endParaRPr sz="1800">
                        <a:solidFill>
                          <a:srgbClr val="B7B7B7"/>
                        </a:solidFill>
                        <a:latin typeface="Roboto Light"/>
                        <a:ea typeface="Roboto Light"/>
                        <a:cs typeface="Roboto Light"/>
                        <a:sym typeface="Roboto Light"/>
                      </a:endParaRPr>
                    </a:p>
                  </a:txBody>
                  <a:tcPr marT="0" marB="0" marR="91425" marL="91425" anchor="ctr">
                    <a:solidFill>
                      <a:schemeClr val="lt2"/>
                    </a:solidFill>
                  </a:tcPr>
                </a:tc>
              </a:tr>
              <a:tr h="624250">
                <a:tc>
                  <a:txBody>
                    <a:bodyPr/>
                    <a:lstStyle/>
                    <a:p>
                      <a:pPr indent="0" lvl="0" marL="0" rtl="0" algn="l">
                        <a:spcBef>
                          <a:spcPts val="0"/>
                        </a:spcBef>
                        <a:spcAft>
                          <a:spcPts val="0"/>
                        </a:spcAft>
                        <a:buNone/>
                      </a:pPr>
                      <a:r>
                        <a:rPr lang="en" sz="1800">
                          <a:latin typeface="Roboto Light"/>
                          <a:ea typeface="Roboto Light"/>
                          <a:cs typeface="Roboto Light"/>
                          <a:sym typeface="Roboto Light"/>
                        </a:rPr>
                        <a:t>5. Dictionaries</a:t>
                      </a:r>
                      <a:endParaRPr sz="1800">
                        <a:latin typeface="Roboto Light"/>
                        <a:ea typeface="Roboto Light"/>
                        <a:cs typeface="Roboto Light"/>
                        <a:sym typeface="Roboto Light"/>
                      </a:endParaRPr>
                    </a:p>
                  </a:txBody>
                  <a:tcPr marT="0" marB="0" marR="91425" marL="91425" anchor="ctr">
                    <a:solidFill>
                      <a:schemeClr val="accent6"/>
                    </a:solidFill>
                  </a:tcPr>
                </a:tc>
                <a:tc>
                  <a:txBody>
                    <a:bodyPr/>
                    <a:lstStyle/>
                    <a:p>
                      <a:pPr indent="0" lvl="0" marL="0" rtl="0" algn="l">
                        <a:spcBef>
                          <a:spcPts val="0"/>
                        </a:spcBef>
                        <a:spcAft>
                          <a:spcPts val="0"/>
                        </a:spcAft>
                        <a:buNone/>
                      </a:pPr>
                      <a:r>
                        <a:rPr lang="en" sz="1800">
                          <a:solidFill>
                            <a:srgbClr val="B7B7B7"/>
                          </a:solidFill>
                          <a:latin typeface="Roboto Light"/>
                          <a:ea typeface="Roboto Light"/>
                          <a:cs typeface="Roboto Light"/>
                          <a:sym typeface="Roboto Light"/>
                        </a:rPr>
                        <a:t>5. Modules</a:t>
                      </a:r>
                      <a:endParaRPr sz="1800">
                        <a:solidFill>
                          <a:srgbClr val="B7B7B7"/>
                        </a:solidFill>
                        <a:latin typeface="Roboto Light"/>
                        <a:ea typeface="Roboto Light"/>
                        <a:cs typeface="Roboto Light"/>
                        <a:sym typeface="Roboto Light"/>
                      </a:endParaRPr>
                    </a:p>
                  </a:txBody>
                  <a:tcPr marT="0" marB="0" marR="91425" marL="91425" anchor="ct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3" name="Shape 1683"/>
        <p:cNvGrpSpPr/>
        <p:nvPr/>
      </p:nvGrpSpPr>
      <p:grpSpPr>
        <a:xfrm>
          <a:off x="0" y="0"/>
          <a:ext cx="0" cy="0"/>
          <a:chOff x="0" y="0"/>
          <a:chExt cx="0" cy="0"/>
        </a:xfrm>
      </p:grpSpPr>
      <p:sp>
        <p:nvSpPr>
          <p:cNvPr id="1684" name="Google Shape;1684;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1685" name="Google Shape;1685;p1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today, you will be able to:</a:t>
            </a:r>
            <a:endParaRPr/>
          </a:p>
        </p:txBody>
      </p:sp>
      <p:sp>
        <p:nvSpPr>
          <p:cNvPr id="1686" name="Google Shape;1686;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87" name="Google Shape;1687;p1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88" name="Google Shape;1688;p118"/>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193040" lvl="0" marL="320040" rtl="0" algn="l">
              <a:lnSpc>
                <a:spcPct val="113000"/>
              </a:lnSpc>
              <a:spcBef>
                <a:spcPts val="0"/>
              </a:spcBef>
              <a:spcAft>
                <a:spcPts val="0"/>
              </a:spcAft>
              <a:buClr>
                <a:srgbClr val="24292E"/>
              </a:buClr>
              <a:buSzPts val="1600"/>
              <a:buFont typeface="Roboto"/>
              <a:buChar char="✅"/>
            </a:pPr>
            <a:r>
              <a:rPr lang="en" sz="1600">
                <a:solidFill>
                  <a:srgbClr val="24292E"/>
                </a:solidFill>
              </a:rPr>
              <a:t>Explain how and why Python is used in cybersecurity.</a:t>
            </a:r>
            <a:endParaRPr sz="1600">
              <a:solidFill>
                <a:srgbClr val="24292E"/>
              </a:solidFill>
            </a:endParaRPr>
          </a:p>
          <a:p>
            <a:pPr indent="-193040" lvl="0" marL="320040" rtl="0" algn="l">
              <a:lnSpc>
                <a:spcPct val="113000"/>
              </a:lnSpc>
              <a:spcBef>
                <a:spcPts val="600"/>
              </a:spcBef>
              <a:spcAft>
                <a:spcPts val="0"/>
              </a:spcAft>
              <a:buClr>
                <a:srgbClr val="24292E"/>
              </a:buClr>
              <a:buSzPts val="1600"/>
              <a:buFont typeface="Roboto"/>
              <a:buChar char="✅"/>
            </a:pPr>
            <a:r>
              <a:rPr lang="en" sz="1600">
                <a:solidFill>
                  <a:srgbClr val="24292E"/>
                </a:solidFill>
              </a:rPr>
              <a:t>Create and run Python files via the terminal using VS Code.</a:t>
            </a:r>
            <a:endParaRPr sz="1600">
              <a:solidFill>
                <a:srgbClr val="24292E"/>
              </a:solidFill>
            </a:endParaRPr>
          </a:p>
          <a:p>
            <a:pPr indent="-193040" lvl="0" marL="320040" rtl="0" algn="l">
              <a:lnSpc>
                <a:spcPct val="113000"/>
              </a:lnSpc>
              <a:spcBef>
                <a:spcPts val="600"/>
              </a:spcBef>
              <a:spcAft>
                <a:spcPts val="0"/>
              </a:spcAft>
              <a:buClr>
                <a:srgbClr val="24292E"/>
              </a:buClr>
              <a:buSzPts val="1600"/>
              <a:buFont typeface="Arial"/>
              <a:buChar char="✅"/>
            </a:pPr>
            <a:r>
              <a:rPr lang="en" sz="1600">
                <a:solidFill>
                  <a:srgbClr val="24292E"/>
                </a:solidFill>
              </a:rPr>
              <a:t>Use the </a:t>
            </a:r>
            <a:r>
              <a:rPr lang="en" sz="1600">
                <a:solidFill>
                  <a:srgbClr val="24292E"/>
                </a:solidFill>
                <a:highlight>
                  <a:schemeClr val="lt2"/>
                </a:highlight>
                <a:latin typeface="Inconsolata"/>
                <a:ea typeface="Inconsolata"/>
                <a:cs typeface="Inconsolata"/>
                <a:sym typeface="Inconsolata"/>
              </a:rPr>
              <a:t>print()</a:t>
            </a:r>
            <a:r>
              <a:rPr lang="en" sz="1600">
                <a:solidFill>
                  <a:srgbClr val="24292E"/>
                </a:solidFill>
              </a:rPr>
              <a:t> function to print lines to the console.</a:t>
            </a:r>
            <a:endParaRPr sz="1600">
              <a:solidFill>
                <a:srgbClr val="24292E"/>
              </a:solidFill>
            </a:endParaRPr>
          </a:p>
          <a:p>
            <a:pPr indent="-193040" lvl="0" marL="320040" rtl="0" algn="l">
              <a:lnSpc>
                <a:spcPct val="113000"/>
              </a:lnSpc>
              <a:spcBef>
                <a:spcPts val="600"/>
              </a:spcBef>
              <a:spcAft>
                <a:spcPts val="0"/>
              </a:spcAft>
              <a:buClr>
                <a:srgbClr val="24292E"/>
              </a:buClr>
              <a:buSzPts val="1600"/>
              <a:buFont typeface="Roboto"/>
              <a:buChar char="✅"/>
            </a:pPr>
            <a:r>
              <a:rPr lang="en" sz="1600">
                <a:solidFill>
                  <a:srgbClr val="24292E"/>
                </a:solidFill>
              </a:rPr>
              <a:t>Use basic Python elements like variables and operators.</a:t>
            </a:r>
            <a:endParaRPr sz="1600">
              <a:solidFill>
                <a:srgbClr val="24292E"/>
              </a:solidFill>
            </a:endParaRPr>
          </a:p>
          <a:p>
            <a:pPr indent="-193040" lvl="0" marL="320040" rtl="0" algn="l">
              <a:lnSpc>
                <a:spcPct val="113000"/>
              </a:lnSpc>
              <a:spcBef>
                <a:spcPts val="600"/>
              </a:spcBef>
              <a:spcAft>
                <a:spcPts val="0"/>
              </a:spcAft>
              <a:buClr>
                <a:srgbClr val="24292E"/>
              </a:buClr>
              <a:buSzPts val="1600"/>
              <a:buFont typeface="Arial"/>
              <a:buChar char="✅"/>
            </a:pPr>
            <a:r>
              <a:rPr lang="en" sz="1600">
                <a:solidFill>
                  <a:srgbClr val="24292E"/>
                </a:solidFill>
              </a:rPr>
              <a:t>Employ the Python </a:t>
            </a:r>
            <a:r>
              <a:rPr lang="en" sz="1600">
                <a:solidFill>
                  <a:srgbClr val="24292E"/>
                </a:solidFill>
                <a:highlight>
                  <a:schemeClr val="lt2"/>
                </a:highlight>
                <a:latin typeface="Inconsolata"/>
                <a:ea typeface="Inconsolata"/>
                <a:cs typeface="Inconsolata"/>
                <a:sym typeface="Inconsolata"/>
              </a:rPr>
              <a:t>input()</a:t>
            </a:r>
            <a:r>
              <a:rPr lang="en" sz="1600">
                <a:solidFill>
                  <a:srgbClr val="24292E"/>
                </a:solidFill>
                <a:highlight>
                  <a:schemeClr val="lt2"/>
                </a:highlight>
              </a:rPr>
              <a:t> </a:t>
            </a:r>
            <a:r>
              <a:rPr lang="en" sz="1600">
                <a:solidFill>
                  <a:srgbClr val="24292E"/>
                </a:solidFill>
              </a:rPr>
              <a:t>function to retrieve, store, and utilize user inputs.</a:t>
            </a:r>
            <a:endParaRPr sz="1600">
              <a:solidFill>
                <a:srgbClr val="24292E"/>
              </a:solidFill>
            </a:endParaRPr>
          </a:p>
          <a:p>
            <a:pPr indent="-193040" lvl="0" marL="320040" rtl="0" algn="l">
              <a:lnSpc>
                <a:spcPct val="113000"/>
              </a:lnSpc>
              <a:spcBef>
                <a:spcPts val="600"/>
              </a:spcBef>
              <a:spcAft>
                <a:spcPts val="0"/>
              </a:spcAft>
              <a:buClr>
                <a:srgbClr val="24292E"/>
              </a:buClr>
              <a:buSzPts val="1600"/>
              <a:buFont typeface="Roboto"/>
              <a:buChar char="✅"/>
            </a:pPr>
            <a:r>
              <a:rPr lang="en" sz="1600">
                <a:solidFill>
                  <a:srgbClr val="24292E"/>
                </a:solidFill>
              </a:rPr>
              <a:t>Reference and store collections of data using lists.</a:t>
            </a:r>
            <a:endParaRPr sz="1600">
              <a:solidFill>
                <a:srgbClr val="24292E"/>
              </a:solidFill>
            </a:endParaRPr>
          </a:p>
          <a:p>
            <a:pPr indent="-193040" lvl="0" marL="320040" rtl="0" algn="l">
              <a:lnSpc>
                <a:spcPct val="113000"/>
              </a:lnSpc>
              <a:spcBef>
                <a:spcPts val="600"/>
              </a:spcBef>
              <a:spcAft>
                <a:spcPts val="0"/>
              </a:spcAft>
              <a:buClr>
                <a:srgbClr val="24292E"/>
              </a:buClr>
              <a:buSzPts val="1600"/>
              <a:buFont typeface="Roboto"/>
              <a:buChar char="✅"/>
            </a:pPr>
            <a:r>
              <a:rPr lang="en" sz="1600">
                <a:solidFill>
                  <a:srgbClr val="24292E"/>
                </a:solidFill>
              </a:rPr>
              <a:t>Create and reference data in dictionaries.</a:t>
            </a:r>
            <a:endParaRPr sz="1600">
              <a:solidFill>
                <a:srgbClr val="24292E"/>
              </a:solidFill>
            </a:endParaRPr>
          </a:p>
          <a:p>
            <a:pPr indent="-193040" lvl="0" marL="320040" rtl="0" algn="l">
              <a:lnSpc>
                <a:spcPct val="113000"/>
              </a:lnSpc>
              <a:spcBef>
                <a:spcPts val="600"/>
              </a:spcBef>
              <a:spcAft>
                <a:spcPts val="0"/>
              </a:spcAft>
              <a:buClr>
                <a:srgbClr val="24292E"/>
              </a:buClr>
              <a:buSzPts val="1600"/>
              <a:buFont typeface="Arial"/>
              <a:buChar char="✅"/>
            </a:pPr>
            <a:r>
              <a:rPr lang="en" sz="1600">
                <a:solidFill>
                  <a:srgbClr val="24292E"/>
                </a:solidFill>
              </a:rPr>
              <a:t>Use </a:t>
            </a:r>
            <a:r>
              <a:rPr lang="en" sz="1600">
                <a:highlight>
                  <a:schemeClr val="lt2"/>
                </a:highlight>
                <a:latin typeface="Inconsolata"/>
                <a:ea typeface="Inconsolata"/>
                <a:cs typeface="Inconsolata"/>
                <a:sym typeface="Inconsolata"/>
              </a:rPr>
              <a:t>listVariable.append(Value)</a:t>
            </a:r>
            <a:r>
              <a:rPr lang="en" sz="1600">
                <a:solidFill>
                  <a:srgbClr val="24292E"/>
                </a:solidFill>
                <a:highlight>
                  <a:schemeClr val="lt2"/>
                </a:highlight>
              </a:rPr>
              <a:t>,</a:t>
            </a:r>
            <a:r>
              <a:rPr lang="en" sz="1600">
                <a:solidFill>
                  <a:srgbClr val="24292E"/>
                </a:solidFill>
              </a:rPr>
              <a:t> </a:t>
            </a:r>
            <a:r>
              <a:rPr lang="en" sz="1600">
                <a:solidFill>
                  <a:srgbClr val="24292E"/>
                </a:solidFill>
                <a:highlight>
                  <a:schemeClr val="lt2"/>
                </a:highlight>
                <a:latin typeface="Inconsolata"/>
                <a:ea typeface="Inconsolata"/>
                <a:cs typeface="Inconsolata"/>
                <a:sym typeface="Inconsolata"/>
              </a:rPr>
              <a:t>listVariable.index(Value)</a:t>
            </a:r>
            <a:r>
              <a:rPr lang="en" sz="1600">
                <a:solidFill>
                  <a:srgbClr val="24292E"/>
                </a:solidFill>
              </a:rPr>
              <a:t>, and </a:t>
            </a:r>
            <a:r>
              <a:rPr lang="en" sz="1600">
                <a:solidFill>
                  <a:srgbClr val="24292E"/>
                </a:solidFill>
                <a:highlight>
                  <a:schemeClr val="lt2"/>
                </a:highlight>
                <a:latin typeface="Inconsolata"/>
                <a:ea typeface="Inconsolata"/>
                <a:cs typeface="Inconsolata"/>
                <a:sym typeface="Inconsolata"/>
              </a:rPr>
              <a:t>listVariable.remove(Value)</a:t>
            </a:r>
            <a:r>
              <a:rPr lang="en" sz="1600">
                <a:solidFill>
                  <a:srgbClr val="24292E"/>
                </a:solidFill>
              </a:rPr>
              <a:t> to add, return, and delete values from a list.</a:t>
            </a:r>
            <a:endParaRPr sz="1600">
              <a:solidFill>
                <a:srgbClr val="24292E"/>
              </a:solidFill>
            </a:endParaRPr>
          </a:p>
          <a:p>
            <a:pPr indent="-193040" lvl="0" marL="320040" rtl="0" algn="l">
              <a:lnSpc>
                <a:spcPct val="113000"/>
              </a:lnSpc>
              <a:spcBef>
                <a:spcPts val="600"/>
              </a:spcBef>
              <a:spcAft>
                <a:spcPts val="600"/>
              </a:spcAft>
              <a:buClr>
                <a:srgbClr val="24292E"/>
              </a:buClr>
              <a:buSzPts val="1600"/>
              <a:buFont typeface="Arial"/>
              <a:buChar char="✅"/>
            </a:pPr>
            <a:r>
              <a:rPr lang="en" sz="1600">
                <a:solidFill>
                  <a:srgbClr val="24292E"/>
                </a:solidFill>
              </a:rPr>
              <a:t>Use </a:t>
            </a:r>
            <a:r>
              <a:rPr lang="en" sz="1600">
                <a:solidFill>
                  <a:srgbClr val="24292E"/>
                </a:solidFill>
                <a:highlight>
                  <a:schemeClr val="lt2"/>
                </a:highlight>
                <a:latin typeface="Inconsolata"/>
                <a:ea typeface="Inconsolata"/>
                <a:cs typeface="Inconsolata"/>
                <a:sym typeface="Inconsolata"/>
              </a:rPr>
              <a:t>len(listVariable)</a:t>
            </a:r>
            <a:r>
              <a:rPr lang="en" sz="1600">
                <a:solidFill>
                  <a:srgbClr val="24292E"/>
                </a:solidFill>
              </a:rPr>
              <a:t> function to return the length of a list.</a:t>
            </a:r>
            <a:endParaRPr sz="16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2" name="Shape 1692"/>
        <p:cNvGrpSpPr/>
        <p:nvPr/>
      </p:nvGrpSpPr>
      <p:grpSpPr>
        <a:xfrm>
          <a:off x="0" y="0"/>
          <a:ext cx="0" cy="0"/>
          <a:chOff x="0" y="0"/>
          <a:chExt cx="0" cy="0"/>
        </a:xfrm>
      </p:grpSpPr>
      <p:sp>
        <p:nvSpPr>
          <p:cNvPr id="1693" name="Google Shape;1693;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694" name="Google Shape;1694;p1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695" name="Google Shape;1695;p119"/>
          <p:cNvPicPr preferRelativeResize="0"/>
          <p:nvPr/>
        </p:nvPicPr>
        <p:blipFill>
          <a:blip r:embed="rId3">
            <a:alphaModFix/>
          </a:blip>
          <a:stretch>
            <a:fillRect/>
          </a:stretch>
        </p:blipFill>
        <p:spPr>
          <a:xfrm>
            <a:off x="3045187" y="1298325"/>
            <a:ext cx="3053625" cy="2954501"/>
          </a:xfrm>
          <a:prstGeom prst="rect">
            <a:avLst/>
          </a:prstGeom>
          <a:noFill/>
          <a:ln>
            <a:noFill/>
          </a:ln>
        </p:spPr>
      </p:pic>
      <p:sp>
        <p:nvSpPr>
          <p:cNvPr id="1696" name="Google Shape;1696;p119"/>
          <p:cNvSpPr/>
          <p:nvPr/>
        </p:nvSpPr>
        <p:spPr>
          <a:xfrm>
            <a:off x="1173850" y="500300"/>
            <a:ext cx="2167800" cy="1111800"/>
          </a:xfrm>
          <a:prstGeom prst="wedgeRoundRectCallout">
            <a:avLst>
              <a:gd fmla="val 71499" name="adj1"/>
              <a:gd fmla="val 8082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Any Questions?</a:t>
            </a:r>
            <a:endParaRPr sz="2400"/>
          </a:p>
        </p:txBody>
      </p:sp>
      <p:sp>
        <p:nvSpPr>
          <p:cNvPr id="1697" name="Google Shape;1697;p119"/>
          <p:cNvSpPr/>
          <p:nvPr/>
        </p:nvSpPr>
        <p:spPr>
          <a:xfrm>
            <a:off x="6291950" y="2607475"/>
            <a:ext cx="2167800" cy="1111800"/>
          </a:xfrm>
          <a:prstGeom prst="wedgeRoundRectCallout">
            <a:avLst>
              <a:gd fmla="val -95793" name="adj1"/>
              <a:gd fmla="val 5461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t>See you next class!</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Google Shape;1077;p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Why Python?</a:t>
            </a:r>
            <a:endParaRPr/>
          </a:p>
        </p:txBody>
      </p:sp>
      <p:sp>
        <p:nvSpPr>
          <p:cNvPr id="1078" name="Google Shape;1078;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79" name="Google Shape;1079;p5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0" name="Google Shape;1080;p5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It is the preferred choice over other </a:t>
            </a:r>
            <a:r>
              <a:rPr lang="en"/>
              <a:t>programming languages on the market for the following 3 reasons:  </a:t>
            </a:r>
            <a:endParaRPr/>
          </a:p>
        </p:txBody>
      </p:sp>
      <p:sp>
        <p:nvSpPr>
          <p:cNvPr id="1081" name="Google Shape;1081;p58"/>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150"/>
              <a:t>Python is a high-level, general purpose programming language used for a variety of applications. It has an enormous community of developers with backgrounds in a wide variety of industries and jobs.</a:t>
            </a:r>
            <a:endParaRPr sz="1150"/>
          </a:p>
        </p:txBody>
      </p:sp>
      <p:sp>
        <p:nvSpPr>
          <p:cNvPr id="1082" name="Google Shape;1082;p58"/>
          <p:cNvSpPr txBox="1"/>
          <p:nvPr>
            <p:ph idx="4" type="subTitle"/>
          </p:nvPr>
        </p:nvSpPr>
        <p:spPr>
          <a:xfrm>
            <a:off x="3496050"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150"/>
              <a:t>The syntax makes it incredibly readable, making it an excellent introductory programming language, while still being immensely powerful. Python forces you to follow certain rules to make the code readable. Well written code makes it easier for everyone to read, which makes team collaboration easier.</a:t>
            </a:r>
            <a:endParaRPr sz="1150"/>
          </a:p>
        </p:txBody>
      </p:sp>
      <p:sp>
        <p:nvSpPr>
          <p:cNvPr id="1083" name="Google Shape;1083;p58"/>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150"/>
              <a:t>Learning Python is a huge competitive advantage for technically oriented cybersecurity jobs. </a:t>
            </a:r>
            <a:endParaRPr sz="1150"/>
          </a:p>
        </p:txBody>
      </p:sp>
      <p:pic>
        <p:nvPicPr>
          <p:cNvPr id="1084" name="Google Shape;1084;p58"/>
          <p:cNvPicPr preferRelativeResize="0"/>
          <p:nvPr/>
        </p:nvPicPr>
        <p:blipFill>
          <a:blip r:embed="rId3">
            <a:alphaModFix/>
          </a:blip>
          <a:stretch>
            <a:fillRect/>
          </a:stretch>
        </p:blipFill>
        <p:spPr>
          <a:xfrm>
            <a:off x="6865275" y="3100025"/>
            <a:ext cx="1443299" cy="14432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sp>
        <p:nvSpPr>
          <p:cNvPr id="1089" name="Google Shape;1089;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Why Python?</a:t>
            </a:r>
            <a:endParaRPr>
              <a:solidFill>
                <a:schemeClr val="dk1"/>
              </a:solidFill>
            </a:endParaRPr>
          </a:p>
          <a:p>
            <a:pPr indent="0" lvl="0" marL="0" rtl="0" algn="l">
              <a:spcBef>
                <a:spcPts val="0"/>
              </a:spcBef>
              <a:spcAft>
                <a:spcPts val="0"/>
              </a:spcAft>
              <a:buNone/>
            </a:pPr>
            <a:r>
              <a:t/>
            </a:r>
            <a:endParaRPr/>
          </a:p>
        </p:txBody>
      </p:sp>
      <p:sp>
        <p:nvSpPr>
          <p:cNvPr id="1090" name="Google Shape;1090;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Learning Python is a huge competitive advantage for technically oriented cybersecurity jobs.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91" name="Google Shape;1091;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92" name="Google Shape;1092;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93" name="Google Shape;1093;p59"/>
          <p:cNvGraphicFramePr/>
          <p:nvPr/>
        </p:nvGraphicFramePr>
        <p:xfrm>
          <a:off x="534500" y="1549950"/>
          <a:ext cx="3000000" cy="3000000"/>
        </p:xfrm>
        <a:graphic>
          <a:graphicData uri="http://schemas.openxmlformats.org/drawingml/2006/table">
            <a:tbl>
              <a:tblPr>
                <a:noFill/>
                <a:tableStyleId>{0856E3EA-D68D-4E91-BB53-6054B398C05B}</a:tableStyleId>
              </a:tblPr>
              <a:tblGrid>
                <a:gridCol w="2356650"/>
                <a:gridCol w="2391875"/>
              </a:tblGrid>
              <a:tr h="288350">
                <a:tc>
                  <a:txBody>
                    <a:bodyPr/>
                    <a:lstStyle/>
                    <a:p>
                      <a:pPr indent="0" lvl="0" marL="0" rtl="0" algn="l">
                        <a:spcBef>
                          <a:spcPts val="0"/>
                        </a:spcBef>
                        <a:spcAft>
                          <a:spcPts val="0"/>
                        </a:spcAft>
                        <a:buNone/>
                      </a:pPr>
                      <a:r>
                        <a:rPr lang="en" sz="1200">
                          <a:solidFill>
                            <a:srgbClr val="FFFFFF"/>
                          </a:solidFill>
                        </a:rPr>
                        <a:t>Skill</a:t>
                      </a:r>
                      <a:endParaRPr sz="1200">
                        <a:solidFill>
                          <a:srgbClr val="FFFFFF"/>
                        </a:solidFill>
                      </a:endParaRPr>
                    </a:p>
                  </a:txBody>
                  <a:tcPr marT="0" marB="0" marR="91425" marL="91425" anchor="ctr">
                    <a:solidFill>
                      <a:srgbClr val="000000"/>
                    </a:solidFill>
                  </a:tcPr>
                </a:tc>
                <a:tc>
                  <a:txBody>
                    <a:bodyPr/>
                    <a:lstStyle/>
                    <a:p>
                      <a:pPr indent="0" lvl="0" marL="0" rtl="0" algn="l">
                        <a:spcBef>
                          <a:spcPts val="0"/>
                        </a:spcBef>
                        <a:spcAft>
                          <a:spcPts val="0"/>
                        </a:spcAft>
                        <a:buNone/>
                      </a:pPr>
                      <a:r>
                        <a:rPr lang="en" sz="1200">
                          <a:solidFill>
                            <a:srgbClr val="FFFFFF"/>
                          </a:solidFill>
                        </a:rPr>
                        <a:t>Number of Job Listings</a:t>
                      </a:r>
                      <a:endParaRPr sz="1200">
                        <a:solidFill>
                          <a:srgbClr val="FFFFFF"/>
                        </a:solidFill>
                      </a:endParaRPr>
                    </a:p>
                  </a:txBody>
                  <a:tcPr marT="0" marB="0" marR="91425" marL="91425" anchor="ctr">
                    <a:solidFill>
                      <a:srgbClr val="000000"/>
                    </a:solidFill>
                  </a:tcPr>
                </a:tc>
              </a:tr>
              <a:tr h="288350">
                <a:tc>
                  <a:txBody>
                    <a:bodyPr/>
                    <a:lstStyle/>
                    <a:p>
                      <a:pPr indent="0" lvl="0" marL="0" rtl="0" algn="l">
                        <a:spcBef>
                          <a:spcPts val="0"/>
                        </a:spcBef>
                        <a:spcAft>
                          <a:spcPts val="0"/>
                        </a:spcAft>
                        <a:buNone/>
                      </a:pPr>
                      <a:r>
                        <a:rPr lang="en" sz="1200"/>
                        <a:t>Information Security</a:t>
                      </a:r>
                      <a:endParaRPr sz="1200"/>
                    </a:p>
                  </a:txBody>
                  <a:tcPr marT="0" marB="0" marR="91425" marL="91425" anchor="ctr"/>
                </a:tc>
                <a:tc>
                  <a:txBody>
                    <a:bodyPr/>
                    <a:lstStyle/>
                    <a:p>
                      <a:pPr indent="0" lvl="0" marL="0" rtl="0" algn="l">
                        <a:spcBef>
                          <a:spcPts val="0"/>
                        </a:spcBef>
                        <a:spcAft>
                          <a:spcPts val="0"/>
                        </a:spcAft>
                        <a:buNone/>
                      </a:pPr>
                      <a:r>
                        <a:rPr lang="en" sz="1200"/>
                        <a:t>151,470</a:t>
                      </a:r>
                      <a:endParaRPr sz="1200"/>
                    </a:p>
                  </a:txBody>
                  <a:tcPr marT="0" marB="0" marR="91425" marL="91425" anchor="ctr"/>
                </a:tc>
              </a:tr>
              <a:tr h="288350">
                <a:tc>
                  <a:txBody>
                    <a:bodyPr/>
                    <a:lstStyle/>
                    <a:p>
                      <a:pPr indent="0" lvl="0" marL="0" rtl="0" algn="l">
                        <a:spcBef>
                          <a:spcPts val="0"/>
                        </a:spcBef>
                        <a:spcAft>
                          <a:spcPts val="0"/>
                        </a:spcAft>
                        <a:buNone/>
                      </a:pPr>
                      <a:r>
                        <a:rPr lang="en" sz="1200"/>
                        <a:t>Linux</a:t>
                      </a:r>
                      <a:endParaRPr sz="1200"/>
                    </a:p>
                  </a:txBody>
                  <a:tcPr marT="0" marB="0" marR="91425" marL="91425" anchor="ctr">
                    <a:solidFill>
                      <a:schemeClr val="lt2"/>
                    </a:solidFill>
                  </a:tcPr>
                </a:tc>
                <a:tc>
                  <a:txBody>
                    <a:bodyPr/>
                    <a:lstStyle/>
                    <a:p>
                      <a:pPr indent="0" lvl="0" marL="0" rtl="0" algn="l">
                        <a:spcBef>
                          <a:spcPts val="0"/>
                        </a:spcBef>
                        <a:spcAft>
                          <a:spcPts val="0"/>
                        </a:spcAft>
                        <a:buNone/>
                      </a:pPr>
                      <a:r>
                        <a:rPr lang="en" sz="1200"/>
                        <a:t>73,735</a:t>
                      </a:r>
                      <a:endParaRPr sz="1200"/>
                    </a:p>
                  </a:txBody>
                  <a:tcPr marT="0" marB="0" marR="91425" marL="91425" anchor="ctr">
                    <a:solidFill>
                      <a:schemeClr val="lt2"/>
                    </a:solidFill>
                  </a:tcPr>
                </a:tc>
              </a:tr>
              <a:tr h="288350">
                <a:tc>
                  <a:txBody>
                    <a:bodyPr/>
                    <a:lstStyle/>
                    <a:p>
                      <a:pPr indent="0" lvl="0" marL="0" rtl="0" algn="l">
                        <a:spcBef>
                          <a:spcPts val="0"/>
                        </a:spcBef>
                        <a:spcAft>
                          <a:spcPts val="0"/>
                        </a:spcAft>
                        <a:buNone/>
                      </a:pPr>
                      <a:r>
                        <a:rPr lang="en" sz="1200"/>
                        <a:t>Project Management</a:t>
                      </a:r>
                      <a:endParaRPr sz="1200"/>
                    </a:p>
                  </a:txBody>
                  <a:tcPr marT="0" marB="0" marR="91425" marL="91425" anchor="ctr"/>
                </a:tc>
                <a:tc>
                  <a:txBody>
                    <a:bodyPr/>
                    <a:lstStyle/>
                    <a:p>
                      <a:pPr indent="0" lvl="0" marL="0" rtl="0" algn="l">
                        <a:spcBef>
                          <a:spcPts val="0"/>
                        </a:spcBef>
                        <a:spcAft>
                          <a:spcPts val="0"/>
                        </a:spcAft>
                        <a:buNone/>
                      </a:pPr>
                      <a:r>
                        <a:rPr lang="en" sz="1200"/>
                        <a:t>69,072</a:t>
                      </a:r>
                      <a:endParaRPr sz="1200"/>
                    </a:p>
                  </a:txBody>
                  <a:tcPr marT="0" marB="0" marR="91425" marL="91425" anchor="ctr"/>
                </a:tc>
              </a:tr>
              <a:tr h="288350">
                <a:tc>
                  <a:txBody>
                    <a:bodyPr/>
                    <a:lstStyle/>
                    <a:p>
                      <a:pPr indent="0" lvl="0" marL="0" rtl="0" algn="l">
                        <a:spcBef>
                          <a:spcPts val="0"/>
                        </a:spcBef>
                        <a:spcAft>
                          <a:spcPts val="0"/>
                        </a:spcAft>
                        <a:buNone/>
                      </a:pPr>
                      <a:r>
                        <a:rPr lang="en" sz="1200"/>
                        <a:t>Network Security</a:t>
                      </a:r>
                      <a:endParaRPr sz="1200"/>
                    </a:p>
                  </a:txBody>
                  <a:tcPr marT="0" marB="0" marR="91425" marL="91425" anchor="ctr">
                    <a:solidFill>
                      <a:schemeClr val="lt2"/>
                    </a:solidFill>
                  </a:tcPr>
                </a:tc>
                <a:tc>
                  <a:txBody>
                    <a:bodyPr/>
                    <a:lstStyle/>
                    <a:p>
                      <a:pPr indent="0" lvl="0" marL="0" rtl="0" algn="l">
                        <a:spcBef>
                          <a:spcPts val="0"/>
                        </a:spcBef>
                        <a:spcAft>
                          <a:spcPts val="0"/>
                        </a:spcAft>
                        <a:buNone/>
                      </a:pPr>
                      <a:r>
                        <a:rPr lang="en" sz="1200"/>
                        <a:t>63,519</a:t>
                      </a:r>
                      <a:endParaRPr sz="1200"/>
                    </a:p>
                  </a:txBody>
                  <a:tcPr marT="0" marB="0" marR="91425" marL="91425" anchor="ctr">
                    <a:solidFill>
                      <a:schemeClr val="lt2"/>
                    </a:solidFill>
                  </a:tcPr>
                </a:tc>
              </a:tr>
              <a:tr h="288350">
                <a:tc>
                  <a:txBody>
                    <a:bodyPr/>
                    <a:lstStyle/>
                    <a:p>
                      <a:pPr indent="0" lvl="0" marL="0" rtl="0" algn="l">
                        <a:spcBef>
                          <a:spcPts val="0"/>
                        </a:spcBef>
                        <a:spcAft>
                          <a:spcPts val="0"/>
                        </a:spcAft>
                        <a:buNone/>
                      </a:pPr>
                      <a:r>
                        <a:rPr lang="en" sz="1200"/>
                        <a:t>Cryptography</a:t>
                      </a:r>
                      <a:endParaRPr sz="1200"/>
                    </a:p>
                  </a:txBody>
                  <a:tcPr marT="0" marB="0" marR="91425" marL="91425" anchor="ctr"/>
                </a:tc>
                <a:tc>
                  <a:txBody>
                    <a:bodyPr/>
                    <a:lstStyle/>
                    <a:p>
                      <a:pPr indent="0" lvl="0" marL="0" rtl="0" algn="l">
                        <a:spcBef>
                          <a:spcPts val="0"/>
                        </a:spcBef>
                        <a:spcAft>
                          <a:spcPts val="0"/>
                        </a:spcAft>
                        <a:buNone/>
                      </a:pPr>
                      <a:r>
                        <a:rPr lang="en" sz="1200"/>
                        <a:t>53,997</a:t>
                      </a:r>
                      <a:endParaRPr sz="1200"/>
                    </a:p>
                  </a:txBody>
                  <a:tcPr marT="0" marB="0" marR="91425" marL="91425" anchor="ctr"/>
                </a:tc>
              </a:tr>
              <a:tr h="288350">
                <a:tc>
                  <a:txBody>
                    <a:bodyPr/>
                    <a:lstStyle/>
                    <a:p>
                      <a:pPr indent="0" lvl="0" marL="0" rtl="0" algn="l">
                        <a:spcBef>
                          <a:spcPts val="0"/>
                        </a:spcBef>
                        <a:spcAft>
                          <a:spcPts val="0"/>
                        </a:spcAft>
                        <a:buNone/>
                      </a:pPr>
                      <a:r>
                        <a:rPr lang="en" sz="1200"/>
                        <a:t>Network Engineering</a:t>
                      </a:r>
                      <a:endParaRPr sz="1200"/>
                    </a:p>
                  </a:txBody>
                  <a:tcPr marT="0" marB="0" marR="91425" marL="91425" anchor="ctr">
                    <a:solidFill>
                      <a:schemeClr val="lt2"/>
                    </a:solidFill>
                  </a:tcPr>
                </a:tc>
                <a:tc>
                  <a:txBody>
                    <a:bodyPr/>
                    <a:lstStyle/>
                    <a:p>
                      <a:pPr indent="0" lvl="0" marL="0" rtl="0" algn="l">
                        <a:spcBef>
                          <a:spcPts val="0"/>
                        </a:spcBef>
                        <a:spcAft>
                          <a:spcPts val="0"/>
                        </a:spcAft>
                        <a:buNone/>
                      </a:pPr>
                      <a:r>
                        <a:rPr lang="en" sz="1200"/>
                        <a:t>47,651</a:t>
                      </a:r>
                      <a:endParaRPr sz="1200"/>
                    </a:p>
                  </a:txBody>
                  <a:tcPr marT="0" marB="0" marR="91425" marL="91425" anchor="ctr">
                    <a:solidFill>
                      <a:schemeClr val="lt2"/>
                    </a:solidFill>
                  </a:tcPr>
                </a:tc>
              </a:tr>
              <a:tr h="288350">
                <a:tc>
                  <a:txBody>
                    <a:bodyPr/>
                    <a:lstStyle/>
                    <a:p>
                      <a:pPr indent="0" lvl="0" marL="0" rtl="0" algn="l">
                        <a:spcBef>
                          <a:spcPts val="0"/>
                        </a:spcBef>
                        <a:spcAft>
                          <a:spcPts val="0"/>
                        </a:spcAft>
                        <a:buNone/>
                      </a:pPr>
                      <a:r>
                        <a:rPr lang="en" sz="1200"/>
                        <a:t>SQL</a:t>
                      </a:r>
                      <a:endParaRPr sz="1200"/>
                    </a:p>
                  </a:txBody>
                  <a:tcPr marT="0" marB="0" marR="91425" marL="91425" anchor="ctr"/>
                </a:tc>
                <a:tc>
                  <a:txBody>
                    <a:bodyPr/>
                    <a:lstStyle/>
                    <a:p>
                      <a:pPr indent="0" lvl="0" marL="0" rtl="0" algn="l">
                        <a:spcBef>
                          <a:spcPts val="0"/>
                        </a:spcBef>
                        <a:spcAft>
                          <a:spcPts val="0"/>
                        </a:spcAft>
                        <a:buNone/>
                      </a:pPr>
                      <a:r>
                        <a:rPr lang="en" sz="1200"/>
                        <a:t>43,651</a:t>
                      </a:r>
                      <a:endParaRPr sz="1200"/>
                    </a:p>
                  </a:txBody>
                  <a:tcPr marT="0" marB="0" marR="91425" marL="91425" anchor="ctr"/>
                </a:tc>
              </a:tr>
              <a:tr h="288350">
                <a:tc>
                  <a:txBody>
                    <a:bodyPr/>
                    <a:lstStyle/>
                    <a:p>
                      <a:pPr indent="0" lvl="0" marL="0" rtl="0" algn="l">
                        <a:spcBef>
                          <a:spcPts val="0"/>
                        </a:spcBef>
                        <a:spcAft>
                          <a:spcPts val="0"/>
                        </a:spcAft>
                        <a:buNone/>
                      </a:pPr>
                      <a:r>
                        <a:rPr lang="en" sz="1200"/>
                        <a:t>Unix</a:t>
                      </a:r>
                      <a:endParaRPr sz="1200"/>
                    </a:p>
                  </a:txBody>
                  <a:tcPr marT="0" marB="0" marR="91425" marL="91425" anchor="ctr">
                    <a:solidFill>
                      <a:schemeClr val="lt2"/>
                    </a:solidFill>
                  </a:tcPr>
                </a:tc>
                <a:tc>
                  <a:txBody>
                    <a:bodyPr/>
                    <a:lstStyle/>
                    <a:p>
                      <a:pPr indent="0" lvl="0" marL="0" rtl="0" algn="l">
                        <a:spcBef>
                          <a:spcPts val="0"/>
                        </a:spcBef>
                        <a:spcAft>
                          <a:spcPts val="0"/>
                        </a:spcAft>
                        <a:buNone/>
                      </a:pPr>
                      <a:r>
                        <a:rPr lang="en" sz="1200"/>
                        <a:t>40,945</a:t>
                      </a:r>
                      <a:endParaRPr sz="1200"/>
                    </a:p>
                  </a:txBody>
                  <a:tcPr marT="0" marB="0" marR="91425" marL="91425" anchor="ctr">
                    <a:solidFill>
                      <a:schemeClr val="lt2"/>
                    </a:solidFill>
                  </a:tcPr>
                </a:tc>
              </a:tr>
              <a:tr h="288350">
                <a:tc>
                  <a:txBody>
                    <a:bodyPr/>
                    <a:lstStyle/>
                    <a:p>
                      <a:pPr indent="0" lvl="0" marL="0" rtl="0" algn="l">
                        <a:spcBef>
                          <a:spcPts val="0"/>
                        </a:spcBef>
                        <a:spcAft>
                          <a:spcPts val="0"/>
                        </a:spcAft>
                        <a:buNone/>
                      </a:pPr>
                      <a:r>
                        <a:rPr lang="en" sz="1200"/>
                        <a:t>Python</a:t>
                      </a:r>
                      <a:endParaRPr sz="1200"/>
                    </a:p>
                  </a:txBody>
                  <a:tcPr marT="0" marB="0" marR="91425" marL="91425" anchor="ctr">
                    <a:solidFill>
                      <a:schemeClr val="accent6"/>
                    </a:solidFill>
                  </a:tcPr>
                </a:tc>
                <a:tc>
                  <a:txBody>
                    <a:bodyPr/>
                    <a:lstStyle/>
                    <a:p>
                      <a:pPr indent="0" lvl="0" marL="0" rtl="0" algn="l">
                        <a:spcBef>
                          <a:spcPts val="0"/>
                        </a:spcBef>
                        <a:spcAft>
                          <a:spcPts val="0"/>
                        </a:spcAft>
                        <a:buNone/>
                      </a:pPr>
                      <a:r>
                        <a:rPr lang="en" sz="1200"/>
                        <a:t>40,750</a:t>
                      </a:r>
                      <a:endParaRPr sz="1200"/>
                    </a:p>
                  </a:txBody>
                  <a:tcPr marT="0" marB="0" marR="91425" marL="91425" anchor="ctr">
                    <a:solidFill>
                      <a:schemeClr val="accent6"/>
                    </a:solidFill>
                  </a:tcPr>
                </a:tc>
              </a:tr>
              <a:tr h="207075">
                <a:tc gridSpan="2">
                  <a:txBody>
                    <a:bodyPr/>
                    <a:lstStyle/>
                    <a:p>
                      <a:pPr indent="0" lvl="0" marL="0" rtl="0" algn="l">
                        <a:spcBef>
                          <a:spcPts val="0"/>
                        </a:spcBef>
                        <a:spcAft>
                          <a:spcPts val="0"/>
                        </a:spcAft>
                        <a:buNone/>
                      </a:pPr>
                      <a:r>
                        <a:rPr lang="en" sz="600"/>
                        <a:t>Based on national job listings in cybersecurity (Source: Burning Glass)</a:t>
                      </a:r>
                      <a:endParaRPr sz="600"/>
                    </a:p>
                  </a:txBody>
                  <a:tcPr marT="0" marB="0" marR="91425" marL="91425" anchor="ctr"/>
                </a:tc>
                <a:tc hMerge="1"/>
              </a:tr>
            </a:tbl>
          </a:graphicData>
        </a:graphic>
      </p:graphicFrame>
      <p:pic>
        <p:nvPicPr>
          <p:cNvPr id="1094" name="Google Shape;1094;p59"/>
          <p:cNvPicPr preferRelativeResize="0"/>
          <p:nvPr/>
        </p:nvPicPr>
        <p:blipFill>
          <a:blip r:embed="rId3">
            <a:alphaModFix/>
          </a:blip>
          <a:stretch>
            <a:fillRect/>
          </a:stretch>
        </p:blipFill>
        <p:spPr>
          <a:xfrm>
            <a:off x="5559575" y="1482999"/>
            <a:ext cx="3133676" cy="3031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8" name="Shape 1098"/>
        <p:cNvGrpSpPr/>
        <p:nvPr/>
      </p:nvGrpSpPr>
      <p:grpSpPr>
        <a:xfrm>
          <a:off x="0" y="0"/>
          <a:ext cx="0" cy="0"/>
          <a:chOff x="0" y="0"/>
          <a:chExt cx="0" cy="0"/>
        </a:xfrm>
      </p:grpSpPr>
      <p:sp>
        <p:nvSpPr>
          <p:cNvPr id="1099" name="Google Shape;1099;p6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317500" lvl="0" marL="457200" rtl="0" algn="ctr">
              <a:spcBef>
                <a:spcPts val="0"/>
              </a:spcBef>
              <a:spcAft>
                <a:spcPts val="0"/>
              </a:spcAft>
              <a:buSzPts val="1400"/>
              <a:buChar char="●"/>
            </a:pPr>
            <a:r>
              <a:rPr lang="en"/>
              <a:t>Bash vs. Python</a:t>
            </a:r>
            <a:endParaRPr/>
          </a:p>
        </p:txBody>
      </p:sp>
      <p:sp>
        <p:nvSpPr>
          <p:cNvPr id="1100" name="Google Shape;1100;p60"/>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01" name="Google Shape;1101;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